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59" r:id="rId4"/>
    <p:sldId id="262" r:id="rId5"/>
    <p:sldId id="264" r:id="rId6"/>
    <p:sldId id="268" r:id="rId7"/>
    <p:sldId id="285" r:id="rId8"/>
    <p:sldId id="271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015AB-ED4D-40DA-AFA0-C0990A7D4EB1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D3EDD6-1358-49C6-AC9E-EB91C6D26D37}">
      <dgm:prSet custT="1"/>
      <dgm:spPr/>
      <dgm:t>
        <a:bodyPr/>
        <a:lstStyle/>
        <a:p>
          <a:pPr algn="ctr" rtl="0"/>
          <a:r>
            <a:rPr lang="en-US" sz="2400" dirty="0" smtClean="0">
              <a:latin typeface="Gill Sans MT" pitchFamily="34" charset="0"/>
            </a:rPr>
            <a:t>1</a:t>
          </a:r>
          <a:endParaRPr lang="en-US" sz="2400" dirty="0">
            <a:latin typeface="Gill Sans MT" pitchFamily="34" charset="0"/>
          </a:endParaRPr>
        </a:p>
      </dgm:t>
    </dgm:pt>
    <dgm:pt modelId="{7FFEE373-01BE-431C-BC7F-F126D6EADD09}" type="parTrans" cxnId="{7C88B72E-0786-4409-9AD0-5E35EE02086B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A5929578-8274-47AD-A895-F19CCE443FAD}" type="sibTrans" cxnId="{7C88B72E-0786-4409-9AD0-5E35EE02086B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4C83C27F-0412-41A5-A582-9176DF1611B8}">
      <dgm:prSet custT="1"/>
      <dgm:spPr/>
      <dgm:t>
        <a:bodyPr/>
        <a:lstStyle/>
        <a:p>
          <a:pPr algn="l" rtl="0"/>
          <a:r>
            <a:rPr lang="en-GB" sz="1400" dirty="0" smtClean="0">
              <a:latin typeface="Gill Sans MT" pitchFamily="34" charset="0"/>
            </a:rPr>
            <a:t>Only one in five children suffering from under-nutrition receive adequate medical attention. </a:t>
          </a:r>
          <a:endParaRPr lang="en-US" sz="1400" dirty="0">
            <a:latin typeface="Gill Sans MT" pitchFamily="34" charset="0"/>
          </a:endParaRPr>
        </a:p>
      </dgm:t>
    </dgm:pt>
    <dgm:pt modelId="{A1608313-D04D-4945-94A6-63F87FF000D2}" type="parTrans" cxnId="{238CDE64-C1DB-41B4-902C-CD6C98794FF0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4632A827-BDAC-4C62-964F-4AF35CC64EAF}" type="sibTrans" cxnId="{238CDE64-C1DB-41B4-902C-CD6C98794FF0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AE378D60-D731-423B-BDEE-C156997F5DCD}">
      <dgm:prSet custT="1"/>
      <dgm:spPr/>
      <dgm:t>
        <a:bodyPr/>
        <a:lstStyle/>
        <a:p>
          <a:pPr algn="ctr" rtl="0"/>
          <a:r>
            <a:rPr lang="en-US" sz="2400" dirty="0" smtClean="0">
              <a:latin typeface="Gill Sans MT" pitchFamily="34" charset="0"/>
            </a:rPr>
            <a:t>3</a:t>
          </a:r>
          <a:endParaRPr lang="en-US" sz="2400" dirty="0">
            <a:latin typeface="Gill Sans MT" pitchFamily="34" charset="0"/>
          </a:endParaRPr>
        </a:p>
      </dgm:t>
    </dgm:pt>
    <dgm:pt modelId="{1B0C4461-E608-4679-B99D-C770F3D89A2F}" type="parTrans" cxnId="{EDDC77A2-5F89-4E23-9125-4F921006B41A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28D295AE-3246-4AB9-A465-12EEC4A6308B}" type="sibTrans" cxnId="{EDDC77A2-5F89-4E23-9125-4F921006B41A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291F8770-7142-4D11-AC78-903281BDDE16}">
      <dgm:prSet custT="1"/>
      <dgm:spPr/>
      <dgm:t>
        <a:bodyPr/>
        <a:lstStyle/>
        <a:p>
          <a:pPr algn="l" rtl="0"/>
          <a:r>
            <a:rPr lang="en-GB" sz="1400" dirty="0" smtClean="0">
              <a:latin typeface="Gill Sans MT" pitchFamily="34" charset="0"/>
            </a:rPr>
            <a:t>Most health costs associated with </a:t>
          </a:r>
          <a:r>
            <a:rPr lang="en-GB" sz="1400" dirty="0" err="1" smtClean="0">
              <a:latin typeface="Gill Sans MT" pitchFamily="34" charset="0"/>
            </a:rPr>
            <a:t>undernutrition</a:t>
          </a:r>
          <a:r>
            <a:rPr lang="en-GB" sz="1400" dirty="0" smtClean="0">
              <a:latin typeface="Gill Sans MT" pitchFamily="34" charset="0"/>
            </a:rPr>
            <a:t> occur before the child reaches the age of one year. </a:t>
          </a:r>
          <a:endParaRPr lang="en-US" sz="1400" dirty="0">
            <a:latin typeface="Gill Sans MT" pitchFamily="34" charset="0"/>
          </a:endParaRPr>
        </a:p>
      </dgm:t>
    </dgm:pt>
    <dgm:pt modelId="{C275A0AA-85D4-4F91-9CE3-212E1E0ED1DB}" type="parTrans" cxnId="{454AA059-FD8D-48C6-B39E-28F490EA374B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0911A2A3-CF05-42A2-891C-7E57F4575F2B}" type="sibTrans" cxnId="{454AA059-FD8D-48C6-B39E-28F490EA374B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744E0E08-5B18-47EB-9439-6FBA22A3EE0A}">
      <dgm:prSet custT="1"/>
      <dgm:spPr/>
      <dgm:t>
        <a:bodyPr/>
        <a:lstStyle/>
        <a:p>
          <a:pPr algn="ctr" rtl="0"/>
          <a:r>
            <a:rPr lang="en-US" sz="2400" dirty="0" smtClean="0">
              <a:latin typeface="Gill Sans MT" pitchFamily="34" charset="0"/>
            </a:rPr>
            <a:t>4</a:t>
          </a:r>
          <a:endParaRPr lang="en-US" sz="2400" dirty="0">
            <a:latin typeface="Gill Sans MT" pitchFamily="34" charset="0"/>
          </a:endParaRPr>
        </a:p>
      </dgm:t>
    </dgm:pt>
    <dgm:pt modelId="{89B6B8C3-1858-4416-BFF4-6A676C7F9293}" type="parTrans" cxnId="{CFCADA80-18F4-44B9-AEE3-32D60D6147C5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2C1ED7C8-107F-455B-A814-A1C2E33C211F}" type="sibTrans" cxnId="{CFCADA80-18F4-44B9-AEE3-32D60D6147C5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E66BA349-827F-45CE-A704-8066BE0BC02B}">
      <dgm:prSet custT="1"/>
      <dgm:spPr/>
      <dgm:t>
        <a:bodyPr/>
        <a:lstStyle/>
        <a:p>
          <a:pPr algn="l" rtl="0"/>
          <a:r>
            <a:rPr lang="en-GB" sz="1400" dirty="0" smtClean="0">
              <a:latin typeface="Gill Sans MT" pitchFamily="34" charset="0"/>
            </a:rPr>
            <a:t>Between 7 to 18 percent of repetitions in school are associated with stunting.  </a:t>
          </a:r>
          <a:endParaRPr lang="en-US" sz="1400" dirty="0">
            <a:latin typeface="Gill Sans MT" pitchFamily="34" charset="0"/>
          </a:endParaRPr>
        </a:p>
      </dgm:t>
    </dgm:pt>
    <dgm:pt modelId="{EC3F9A03-D14A-4A22-9037-DE970F1F3532}" type="parTrans" cxnId="{C51FA896-5FB2-491B-B308-67B473E8E26A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17DFEB48-3C8F-4B65-8633-66DBF2C53170}" type="sibTrans" cxnId="{C51FA896-5FB2-491B-B308-67B473E8E26A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63C18D2B-7B51-4AC2-8A3D-2E4CFB74BD1B}">
      <dgm:prSet custT="1"/>
      <dgm:spPr/>
      <dgm:t>
        <a:bodyPr/>
        <a:lstStyle/>
        <a:p>
          <a:pPr algn="ctr" rtl="0"/>
          <a:r>
            <a:rPr lang="en-US" sz="2400" dirty="0" smtClean="0">
              <a:latin typeface="Gill Sans MT" pitchFamily="34" charset="0"/>
            </a:rPr>
            <a:t>5</a:t>
          </a:r>
          <a:endParaRPr lang="en-US" sz="2400" dirty="0">
            <a:latin typeface="Gill Sans MT" pitchFamily="34" charset="0"/>
          </a:endParaRPr>
        </a:p>
      </dgm:t>
    </dgm:pt>
    <dgm:pt modelId="{C0BEF699-3BD8-4B95-9DD8-FF1E14E0C9A7}" type="parTrans" cxnId="{E7FDC819-0BAB-4088-BE67-4BEA94E30B5D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099C6CA5-9419-4DEA-9094-926CA36836F1}" type="sibTrans" cxnId="{E7FDC819-0BAB-4088-BE67-4BEA94E30B5D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3ED2DE47-028F-4A85-BB0E-4103A8EEF547}">
      <dgm:prSet custT="1"/>
      <dgm:spPr/>
      <dgm:t>
        <a:bodyPr/>
        <a:lstStyle/>
        <a:p>
          <a:pPr algn="l" rtl="0"/>
          <a:r>
            <a:rPr lang="en-GB" sz="1400" dirty="0" smtClean="0">
              <a:latin typeface="Gill Sans MT" pitchFamily="34" charset="0"/>
            </a:rPr>
            <a:t>Stunted children achieve 0.2 to1.5 years less in school education. </a:t>
          </a:r>
          <a:endParaRPr lang="en-US" sz="1400" dirty="0">
            <a:latin typeface="Gill Sans MT" pitchFamily="34" charset="0"/>
          </a:endParaRPr>
        </a:p>
      </dgm:t>
    </dgm:pt>
    <dgm:pt modelId="{8CCAF8D5-C63E-422B-B314-9E5D686DA182}" type="parTrans" cxnId="{C0C28BCC-5B6A-46FF-B36E-4E9175F7B519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288E94B6-5747-4D2E-B65D-A14A7F66BBA7}" type="sibTrans" cxnId="{C0C28BCC-5B6A-46FF-B36E-4E9175F7B519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691919D7-7E4D-4500-A194-EFBB900CD2C1}">
      <dgm:prSet custT="1"/>
      <dgm:spPr/>
      <dgm:t>
        <a:bodyPr/>
        <a:lstStyle/>
        <a:p>
          <a:pPr algn="ctr" rtl="0"/>
          <a:r>
            <a:rPr lang="en-US" sz="2400" dirty="0" smtClean="0">
              <a:latin typeface="Gill Sans MT" pitchFamily="34" charset="0"/>
            </a:rPr>
            <a:t>6</a:t>
          </a:r>
          <a:endParaRPr lang="en-US" sz="2400" dirty="0">
            <a:latin typeface="Gill Sans MT" pitchFamily="34" charset="0"/>
          </a:endParaRPr>
        </a:p>
      </dgm:t>
    </dgm:pt>
    <dgm:pt modelId="{9B1E53E4-B824-49FC-B718-626A33D895D1}" type="parTrans" cxnId="{E0989DE4-D80C-4A0B-9AF1-931729EF5AD0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0AB9BBB5-A4AC-467D-985A-7222E218F47B}" type="sibTrans" cxnId="{E0989DE4-D80C-4A0B-9AF1-931729EF5AD0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593C3C72-929E-4DB5-84AF-2D5AB41F20EC}">
      <dgm:prSet custT="1"/>
      <dgm:spPr/>
      <dgm:t>
        <a:bodyPr/>
        <a:lstStyle/>
        <a:p>
          <a:pPr algn="l" rtl="0"/>
          <a:r>
            <a:rPr lang="en-GB" sz="1400" b="0" dirty="0" smtClean="0"/>
            <a:t>8 to 33 percent of all child mortality is  associated with under-nutrition. </a:t>
          </a:r>
          <a:endParaRPr lang="en-US" sz="1400" b="0" dirty="0">
            <a:latin typeface="Gill Sans MT" pitchFamily="34" charset="0"/>
          </a:endParaRPr>
        </a:p>
      </dgm:t>
    </dgm:pt>
    <dgm:pt modelId="{F59FB099-A75D-4699-8CAD-6F78F0D79DF1}" type="parTrans" cxnId="{BF57A01D-6376-4BBF-9AF4-F7F4C3B0062F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FCBC96F2-CF6E-4BAB-B11A-9709454AC219}" type="sibTrans" cxnId="{BF57A01D-6376-4BBF-9AF4-F7F4C3B0062F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17160FEF-BC8F-404C-903F-E152896EE948}">
      <dgm:prSet custT="1"/>
      <dgm:spPr/>
      <dgm:t>
        <a:bodyPr/>
        <a:lstStyle/>
        <a:p>
          <a:pPr algn="ctr" rtl="0"/>
          <a:r>
            <a:rPr lang="en-US" sz="2400" dirty="0" smtClean="0">
              <a:latin typeface="Gill Sans MT" pitchFamily="34" charset="0"/>
            </a:rPr>
            <a:t>7</a:t>
          </a:r>
          <a:endParaRPr lang="en-US" sz="2400" dirty="0">
            <a:latin typeface="Gill Sans MT" pitchFamily="34" charset="0"/>
          </a:endParaRPr>
        </a:p>
      </dgm:t>
    </dgm:pt>
    <dgm:pt modelId="{11FF2323-E8C8-469B-BA82-A44832A70333}" type="parTrans" cxnId="{AB26221D-A862-49C2-91A7-674740853D38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EC7E0988-0B0E-4883-9DCC-B6109C828338}" type="sibTrans" cxnId="{AB26221D-A862-49C2-91A7-674740853D38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26BAED47-9D5B-4559-A6D9-4D091984AF2B}">
      <dgm:prSet custT="1"/>
      <dgm:spPr/>
      <dgm:t>
        <a:bodyPr/>
        <a:lstStyle/>
        <a:p>
          <a:pPr algn="l" rtl="0"/>
          <a:r>
            <a:rPr lang="en-GB" sz="1400" b="0" dirty="0" smtClean="0"/>
            <a:t>Child mortality associated with </a:t>
          </a:r>
          <a:r>
            <a:rPr lang="en-GB" sz="1400" b="0" dirty="0" err="1" smtClean="0"/>
            <a:t>undernutrition</a:t>
          </a:r>
          <a:r>
            <a:rPr lang="en-GB" sz="1400" b="0" dirty="0" smtClean="0"/>
            <a:t> has reduced national workforces by 1 to 13.7 percent. </a:t>
          </a:r>
          <a:endParaRPr lang="en-US" sz="1400" b="0" dirty="0">
            <a:latin typeface="Gill Sans MT" pitchFamily="34" charset="0"/>
          </a:endParaRPr>
        </a:p>
      </dgm:t>
    </dgm:pt>
    <dgm:pt modelId="{C70601E5-0473-48A3-886C-B9936B29EB7F}" type="parTrans" cxnId="{307FCAE6-C985-40B8-8C16-EB9431869DFA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ADD57D43-520E-440F-8CA6-DE112F8A4F6F}" type="sibTrans" cxnId="{307FCAE6-C985-40B8-8C16-EB9431869DFA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F45D9DD6-7F3D-48B0-ACDC-EF13DD391080}">
      <dgm:prSet custT="1"/>
      <dgm:spPr/>
      <dgm:t>
        <a:bodyPr/>
        <a:lstStyle/>
        <a:p>
          <a:pPr algn="ctr" rtl="0"/>
          <a:r>
            <a:rPr lang="en-US" sz="2400" dirty="0" smtClean="0">
              <a:latin typeface="Gill Sans MT" pitchFamily="34" charset="0"/>
            </a:rPr>
            <a:t>8</a:t>
          </a:r>
          <a:endParaRPr lang="en-US" sz="2400" dirty="0">
            <a:latin typeface="Gill Sans MT" pitchFamily="34" charset="0"/>
          </a:endParaRPr>
        </a:p>
      </dgm:t>
    </dgm:pt>
    <dgm:pt modelId="{4FFB2213-22BD-49CF-B189-9C6F563AE57C}" type="parTrans" cxnId="{4581F377-082F-4C3C-904B-75A39E56F244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35BD1431-C410-42C7-AB36-71ED61A2070C}" type="sibTrans" cxnId="{4581F377-082F-4C3C-904B-75A39E56F244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BC616352-5123-4562-97F4-519F522B8B06}">
      <dgm:prSet custT="1"/>
      <dgm:spPr/>
      <dgm:t>
        <a:bodyPr/>
        <a:lstStyle/>
        <a:p>
          <a:pPr algn="l" rtl="0"/>
          <a:r>
            <a:rPr lang="en-GB" sz="1400" b="0" dirty="0" smtClean="0"/>
            <a:t>40 to 67 percent of current working-age population suffered from stunting as children. </a:t>
          </a:r>
          <a:endParaRPr lang="en-US" sz="1400" b="0" dirty="0">
            <a:latin typeface="Gill Sans MT" pitchFamily="34" charset="0"/>
          </a:endParaRPr>
        </a:p>
      </dgm:t>
    </dgm:pt>
    <dgm:pt modelId="{1DEC3B35-9E0C-493E-8FD0-C59528F993FC}" type="parTrans" cxnId="{1BB6ED96-D41C-4537-BAB9-95D14B636DE3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4B3D77D1-0575-46E3-BF30-BF309180ED9B}" type="sibTrans" cxnId="{1BB6ED96-D41C-4537-BAB9-95D14B636DE3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7DE27146-2ED1-41D3-A859-0D27FBD5F36A}">
      <dgm:prSet custT="1"/>
      <dgm:spPr/>
      <dgm:t>
        <a:bodyPr/>
        <a:lstStyle/>
        <a:p>
          <a:pPr algn="ctr" rtl="0"/>
          <a:r>
            <a:rPr lang="en-US" sz="2400" dirty="0" smtClean="0">
              <a:latin typeface="Gill Sans MT" pitchFamily="34" charset="0"/>
            </a:rPr>
            <a:t>9</a:t>
          </a:r>
          <a:endParaRPr lang="en-US" sz="2400" dirty="0">
            <a:latin typeface="Gill Sans MT" pitchFamily="34" charset="0"/>
          </a:endParaRPr>
        </a:p>
      </dgm:t>
    </dgm:pt>
    <dgm:pt modelId="{8F5670A4-1A17-491A-ADF1-5CE1A32AB7AD}" type="parTrans" cxnId="{5E270730-72FD-4EEF-923D-D5EFB448407E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582BC33E-6307-4BFD-97EF-7BABBA6AAFB1}" type="sibTrans" cxnId="{5E270730-72FD-4EEF-923D-D5EFB448407E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DFE2363F-F208-48EF-8B0F-B84A4066CB24}">
      <dgm:prSet custT="1"/>
      <dgm:spPr/>
      <dgm:t>
        <a:bodyPr/>
        <a:lstStyle/>
        <a:p>
          <a:pPr algn="l" rtl="0"/>
          <a:r>
            <a:rPr lang="en-GB" sz="1400" b="0" dirty="0" smtClean="0"/>
            <a:t>The annual costs associated with child </a:t>
          </a:r>
          <a:r>
            <a:rPr lang="en-GB" sz="1400" b="0" dirty="0" err="1" smtClean="0"/>
            <a:t>undernutrition</a:t>
          </a:r>
          <a:r>
            <a:rPr lang="en-GB" sz="1400" b="0" dirty="0" smtClean="0"/>
            <a:t> are estimated at 1.9 to 16.5 percent of the equivalent of  Gross Domestic Product (GDP). </a:t>
          </a:r>
          <a:endParaRPr lang="en-US" sz="1400" b="0" dirty="0">
            <a:latin typeface="Gill Sans MT" pitchFamily="34" charset="0"/>
          </a:endParaRPr>
        </a:p>
      </dgm:t>
    </dgm:pt>
    <dgm:pt modelId="{BB059D10-1A56-4840-9706-42D7F0AE9DCB}" type="parTrans" cxnId="{CB5A6F3A-3AA3-4A55-8E97-A419F40ED2AB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6DC09C51-CCC8-4147-9D12-3315C2CAD6AA}" type="sibTrans" cxnId="{CB5A6F3A-3AA3-4A55-8E97-A419F40ED2AB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BEFC395C-B7CE-4A0F-A668-F85267919540}">
      <dgm:prSet custT="1"/>
      <dgm:spPr/>
      <dgm:t>
        <a:bodyPr/>
        <a:lstStyle/>
        <a:p>
          <a:pPr algn="ctr" rtl="0"/>
          <a:r>
            <a:rPr lang="en-US" sz="2400" dirty="0" smtClean="0">
              <a:latin typeface="Gill Sans MT" pitchFamily="34" charset="0"/>
            </a:rPr>
            <a:t>10</a:t>
          </a:r>
          <a:endParaRPr lang="en-US" sz="2400" dirty="0">
            <a:latin typeface="Gill Sans MT" pitchFamily="34" charset="0"/>
          </a:endParaRPr>
        </a:p>
      </dgm:t>
    </dgm:pt>
    <dgm:pt modelId="{B868909B-11F1-43FA-8E51-9F3FC4642438}" type="parTrans" cxnId="{399178DF-A19F-48C7-B928-51997AB7522E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0737D3CD-720C-4B14-B726-407922FFB89C}" type="sibTrans" cxnId="{399178DF-A19F-48C7-B928-51997AB7522E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80992724-FEB8-40BB-933C-525D23319B09}">
      <dgm:prSet custT="1"/>
      <dgm:spPr/>
      <dgm:t>
        <a:bodyPr/>
        <a:lstStyle/>
        <a:p>
          <a:pPr algn="l" rtl="0"/>
          <a:r>
            <a:rPr lang="en-GB" sz="1400" b="0" dirty="0" smtClean="0"/>
            <a:t>Improving the nutritional status of children is a priority that needs urgent policy attention to accelerate socio-economic progress and development in Africa. </a:t>
          </a:r>
          <a:endParaRPr lang="en-US" sz="1400" b="0" dirty="0">
            <a:latin typeface="Gill Sans MT" pitchFamily="34" charset="0"/>
          </a:endParaRPr>
        </a:p>
      </dgm:t>
    </dgm:pt>
    <dgm:pt modelId="{25DBE09F-C558-411F-967B-3E8F7CABE7B3}" type="parTrans" cxnId="{FDCDB931-1AA2-4F09-8EFA-9B427DA71BE7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63A83233-2C69-4858-9785-39AE56C4886D}" type="sibTrans" cxnId="{FDCDB931-1AA2-4F09-8EFA-9B427DA71BE7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FB19AAFB-49BA-49B3-9051-D734D1FAE5EF}">
      <dgm:prSet custT="1"/>
      <dgm:spPr/>
      <dgm:t>
        <a:bodyPr/>
        <a:lstStyle/>
        <a:p>
          <a:pPr algn="ctr" rtl="0"/>
          <a:r>
            <a:rPr lang="en-GB" sz="2400" dirty="0" smtClean="0">
              <a:latin typeface="Gill Sans MT" pitchFamily="34" charset="0"/>
            </a:rPr>
            <a:t>2</a:t>
          </a:r>
          <a:endParaRPr lang="en-US" sz="2400" dirty="0">
            <a:latin typeface="Gill Sans MT" pitchFamily="34" charset="0"/>
          </a:endParaRPr>
        </a:p>
      </dgm:t>
    </dgm:pt>
    <dgm:pt modelId="{5B6B1F92-CE25-4483-8081-381C7B19EE12}" type="parTrans" cxnId="{6FA60D76-D56F-47A6-B391-94985359C2FD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4367A315-8E36-4CAA-B056-32887337ADEE}" type="sibTrans" cxnId="{6FA60D76-D56F-47A6-B391-94985359C2FD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6924884C-72E4-4828-A4D2-B0B77E29F5B5}">
      <dgm:prSet custT="1"/>
      <dgm:spPr/>
      <dgm:t>
        <a:bodyPr/>
        <a:lstStyle/>
        <a:p>
          <a:pPr algn="l" rtl="0"/>
          <a:r>
            <a:rPr lang="en-GB" sz="1400" dirty="0" smtClean="0">
              <a:latin typeface="Gill Sans MT" pitchFamily="34" charset="0"/>
            </a:rPr>
            <a:t>Africa’s share in the world’s undernourished population has increased from 18 to 28 percent . </a:t>
          </a:r>
          <a:endParaRPr lang="en-US" sz="1400" dirty="0">
            <a:latin typeface="Gill Sans MT" pitchFamily="34" charset="0"/>
          </a:endParaRPr>
        </a:p>
      </dgm:t>
    </dgm:pt>
    <dgm:pt modelId="{94FD84E8-42FA-49EE-AC81-933D5F0CBF6E}" type="parTrans" cxnId="{A19E4936-A5A4-44E1-B514-DFD31EE9E46D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40495419-B70E-4D15-8CED-761FBD2CD6A6}" type="sibTrans" cxnId="{A19E4936-A5A4-44E1-B514-DFD31EE9E46D}">
      <dgm:prSet/>
      <dgm:spPr/>
      <dgm:t>
        <a:bodyPr/>
        <a:lstStyle/>
        <a:p>
          <a:endParaRPr lang="en-US" sz="3600">
            <a:latin typeface="Gill Sans MT" pitchFamily="34" charset="0"/>
          </a:endParaRPr>
        </a:p>
      </dgm:t>
    </dgm:pt>
    <dgm:pt modelId="{B3B25077-FDCA-4DA0-812C-7856D9CBDFDD}" type="pres">
      <dgm:prSet presAssocID="{D6C015AB-ED4D-40DA-AFA0-C0990A7D4E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FE4FF-F086-469D-A0B1-4114A96EE3D2}" type="pres">
      <dgm:prSet presAssocID="{2FD3EDD6-1358-49C6-AC9E-EB91C6D26D37}" presName="linNode" presStyleCnt="0"/>
      <dgm:spPr/>
    </dgm:pt>
    <dgm:pt modelId="{AC495193-10B8-4513-BEAD-11B64B8D0FAA}" type="pres">
      <dgm:prSet presAssocID="{2FD3EDD6-1358-49C6-AC9E-EB91C6D26D37}" presName="parentText" presStyleLbl="node1" presStyleIdx="0" presStyleCnt="10" custScaleX="31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499A6-B5D5-43E7-BFC7-C044C57BCF1E}" type="pres">
      <dgm:prSet presAssocID="{2FD3EDD6-1358-49C6-AC9E-EB91C6D26D37}" presName="descendantText" presStyleLbl="alignAccFollowNode1" presStyleIdx="0" presStyleCnt="10" custScaleX="12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D9067-2FB6-47DC-A757-504B6F1FC204}" type="pres">
      <dgm:prSet presAssocID="{A5929578-8274-47AD-A895-F19CCE443FAD}" presName="sp" presStyleCnt="0"/>
      <dgm:spPr/>
    </dgm:pt>
    <dgm:pt modelId="{D0163F1A-5754-4013-B190-B35E3A8A5079}" type="pres">
      <dgm:prSet presAssocID="{FB19AAFB-49BA-49B3-9051-D734D1FAE5EF}" presName="linNode" presStyleCnt="0"/>
      <dgm:spPr/>
    </dgm:pt>
    <dgm:pt modelId="{0D54D714-3E29-4395-8703-8689CA28A001}" type="pres">
      <dgm:prSet presAssocID="{FB19AAFB-49BA-49B3-9051-D734D1FAE5EF}" presName="parentText" presStyleLbl="node1" presStyleIdx="1" presStyleCnt="10" custScaleX="31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91E2E-8C5B-44D8-8D48-6DAA4067CE5C}" type="pres">
      <dgm:prSet presAssocID="{FB19AAFB-49BA-49B3-9051-D734D1FAE5EF}" presName="descendantText" presStyleLbl="alignAccFollowNode1" presStyleIdx="1" presStyleCnt="10" custScaleX="12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4D9A9-20E9-4228-8029-69BDDB96544E}" type="pres">
      <dgm:prSet presAssocID="{4367A315-8E36-4CAA-B056-32887337ADEE}" presName="sp" presStyleCnt="0"/>
      <dgm:spPr/>
    </dgm:pt>
    <dgm:pt modelId="{7226A459-0AA9-4777-8E4E-4BF4085A8C40}" type="pres">
      <dgm:prSet presAssocID="{AE378D60-D731-423B-BDEE-C156997F5DCD}" presName="linNode" presStyleCnt="0"/>
      <dgm:spPr/>
    </dgm:pt>
    <dgm:pt modelId="{8E6CD301-DD6B-4528-BA60-5CA3B09995FF}" type="pres">
      <dgm:prSet presAssocID="{AE378D60-D731-423B-BDEE-C156997F5DCD}" presName="parentText" presStyleLbl="node1" presStyleIdx="2" presStyleCnt="10" custScaleX="31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FD75A-330F-4E03-AEDF-53F8D9120564}" type="pres">
      <dgm:prSet presAssocID="{AE378D60-D731-423B-BDEE-C156997F5DCD}" presName="descendantText" presStyleLbl="alignAccFollowNode1" presStyleIdx="2" presStyleCnt="10" custScaleX="12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98215-FBD7-4F2C-B3E0-3EFE6FCB91CA}" type="pres">
      <dgm:prSet presAssocID="{28D295AE-3246-4AB9-A465-12EEC4A6308B}" presName="sp" presStyleCnt="0"/>
      <dgm:spPr/>
    </dgm:pt>
    <dgm:pt modelId="{186414B8-C440-4F79-83A6-56ED6D6C4435}" type="pres">
      <dgm:prSet presAssocID="{744E0E08-5B18-47EB-9439-6FBA22A3EE0A}" presName="linNode" presStyleCnt="0"/>
      <dgm:spPr/>
    </dgm:pt>
    <dgm:pt modelId="{A8E1449F-253C-48F1-9820-81EB3406DEFE}" type="pres">
      <dgm:prSet presAssocID="{744E0E08-5B18-47EB-9439-6FBA22A3EE0A}" presName="parentText" presStyleLbl="node1" presStyleIdx="3" presStyleCnt="10" custScaleX="31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CB4F5-A937-4DA5-AB78-D00968CF8C9C}" type="pres">
      <dgm:prSet presAssocID="{744E0E08-5B18-47EB-9439-6FBA22A3EE0A}" presName="descendantText" presStyleLbl="alignAccFollowNode1" presStyleIdx="3" presStyleCnt="10" custScaleX="12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0D724-109D-460B-89D9-214FDC3D59F5}" type="pres">
      <dgm:prSet presAssocID="{2C1ED7C8-107F-455B-A814-A1C2E33C211F}" presName="sp" presStyleCnt="0"/>
      <dgm:spPr/>
    </dgm:pt>
    <dgm:pt modelId="{98410742-C7A9-48CF-951C-E50553DB2765}" type="pres">
      <dgm:prSet presAssocID="{63C18D2B-7B51-4AC2-8A3D-2E4CFB74BD1B}" presName="linNode" presStyleCnt="0"/>
      <dgm:spPr/>
    </dgm:pt>
    <dgm:pt modelId="{E25832F1-7283-47BE-9252-4B70223A7A63}" type="pres">
      <dgm:prSet presAssocID="{63C18D2B-7B51-4AC2-8A3D-2E4CFB74BD1B}" presName="parentText" presStyleLbl="node1" presStyleIdx="4" presStyleCnt="10" custScaleX="31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B32E7-DE4C-4906-AF93-C862E344270E}" type="pres">
      <dgm:prSet presAssocID="{63C18D2B-7B51-4AC2-8A3D-2E4CFB74BD1B}" presName="descendantText" presStyleLbl="alignAccFollowNode1" presStyleIdx="4" presStyleCnt="10" custScaleX="12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D85B3-1352-476A-BD3A-60384377C288}" type="pres">
      <dgm:prSet presAssocID="{099C6CA5-9419-4DEA-9094-926CA36836F1}" presName="sp" presStyleCnt="0"/>
      <dgm:spPr/>
    </dgm:pt>
    <dgm:pt modelId="{0AE7BDEE-74D0-479E-A31C-12E752A572B0}" type="pres">
      <dgm:prSet presAssocID="{691919D7-7E4D-4500-A194-EFBB900CD2C1}" presName="linNode" presStyleCnt="0"/>
      <dgm:spPr/>
    </dgm:pt>
    <dgm:pt modelId="{5F084B0A-7D23-41F6-AFEA-43493AF1CD0C}" type="pres">
      <dgm:prSet presAssocID="{691919D7-7E4D-4500-A194-EFBB900CD2C1}" presName="parentText" presStyleLbl="node1" presStyleIdx="5" presStyleCnt="10" custScaleX="31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A593B-940F-465B-9BCB-CF02A6BA75F6}" type="pres">
      <dgm:prSet presAssocID="{691919D7-7E4D-4500-A194-EFBB900CD2C1}" presName="descendantText" presStyleLbl="alignAccFollowNode1" presStyleIdx="5" presStyleCnt="10" custScaleX="12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298D7-CC4C-461E-811B-23CC79BFBB37}" type="pres">
      <dgm:prSet presAssocID="{0AB9BBB5-A4AC-467D-985A-7222E218F47B}" presName="sp" presStyleCnt="0"/>
      <dgm:spPr/>
    </dgm:pt>
    <dgm:pt modelId="{99FB70BC-D7F0-4F7C-8AA1-7295212B8F69}" type="pres">
      <dgm:prSet presAssocID="{17160FEF-BC8F-404C-903F-E152896EE948}" presName="linNode" presStyleCnt="0"/>
      <dgm:spPr/>
    </dgm:pt>
    <dgm:pt modelId="{CBBEC223-D545-4001-B9AB-FC536FB3AE22}" type="pres">
      <dgm:prSet presAssocID="{17160FEF-BC8F-404C-903F-E152896EE948}" presName="parentText" presStyleLbl="node1" presStyleIdx="6" presStyleCnt="10" custScaleX="31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C7228-2C77-4ED5-B58C-B7C6A43182FE}" type="pres">
      <dgm:prSet presAssocID="{17160FEF-BC8F-404C-903F-E152896EE948}" presName="descendantText" presStyleLbl="alignAccFollowNode1" presStyleIdx="6" presStyleCnt="10" custScaleX="12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8A086-B66A-459E-B92A-AA1325D08287}" type="pres">
      <dgm:prSet presAssocID="{EC7E0988-0B0E-4883-9DCC-B6109C828338}" presName="sp" presStyleCnt="0"/>
      <dgm:spPr/>
    </dgm:pt>
    <dgm:pt modelId="{D78D42EF-E60E-4A3F-BB8E-89A4E7D7C42E}" type="pres">
      <dgm:prSet presAssocID="{F45D9DD6-7F3D-48B0-ACDC-EF13DD391080}" presName="linNode" presStyleCnt="0"/>
      <dgm:spPr/>
    </dgm:pt>
    <dgm:pt modelId="{F8CA5B4E-ABD7-47B9-B045-70D49F26B453}" type="pres">
      <dgm:prSet presAssocID="{F45D9DD6-7F3D-48B0-ACDC-EF13DD391080}" presName="parentText" presStyleLbl="node1" presStyleIdx="7" presStyleCnt="10" custScaleX="31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F26F0-8720-4E2D-990A-1CEDF48EBC49}" type="pres">
      <dgm:prSet presAssocID="{F45D9DD6-7F3D-48B0-ACDC-EF13DD391080}" presName="descendantText" presStyleLbl="alignAccFollowNode1" presStyleIdx="7" presStyleCnt="10" custScaleX="12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7C289-FEC8-4D22-A08F-BCFB24936611}" type="pres">
      <dgm:prSet presAssocID="{35BD1431-C410-42C7-AB36-71ED61A2070C}" presName="sp" presStyleCnt="0"/>
      <dgm:spPr/>
    </dgm:pt>
    <dgm:pt modelId="{B41DAAAF-A1BA-46CE-BDF8-C2B2FE842506}" type="pres">
      <dgm:prSet presAssocID="{7DE27146-2ED1-41D3-A859-0D27FBD5F36A}" presName="linNode" presStyleCnt="0"/>
      <dgm:spPr/>
    </dgm:pt>
    <dgm:pt modelId="{EDDEA7DD-D83B-438B-A3C2-D855A6E27D1B}" type="pres">
      <dgm:prSet presAssocID="{7DE27146-2ED1-41D3-A859-0D27FBD5F36A}" presName="parentText" presStyleLbl="node1" presStyleIdx="8" presStyleCnt="10" custScaleX="31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0DA0C-6990-4C2E-A02C-A666A26C55B0}" type="pres">
      <dgm:prSet presAssocID="{7DE27146-2ED1-41D3-A859-0D27FBD5F36A}" presName="descendantText" presStyleLbl="alignAccFollowNode1" presStyleIdx="8" presStyleCnt="10" custScaleX="12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50390-891C-469D-A143-DC02D7D28742}" type="pres">
      <dgm:prSet presAssocID="{582BC33E-6307-4BFD-97EF-7BABBA6AAFB1}" presName="sp" presStyleCnt="0"/>
      <dgm:spPr/>
    </dgm:pt>
    <dgm:pt modelId="{49B91345-E69B-4767-9863-4335804380AF}" type="pres">
      <dgm:prSet presAssocID="{BEFC395C-B7CE-4A0F-A668-F85267919540}" presName="linNode" presStyleCnt="0"/>
      <dgm:spPr/>
    </dgm:pt>
    <dgm:pt modelId="{03CE03D2-9C1C-45C8-81C4-85FF7A961B88}" type="pres">
      <dgm:prSet presAssocID="{BEFC395C-B7CE-4A0F-A668-F85267919540}" presName="parentText" presStyleLbl="node1" presStyleIdx="9" presStyleCnt="10" custScaleX="31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338F8-1AD9-44D4-B7D4-E90D088C4B3E}" type="pres">
      <dgm:prSet presAssocID="{BEFC395C-B7CE-4A0F-A668-F85267919540}" presName="descendantText" presStyleLbl="alignAccFollowNode1" presStyleIdx="9" presStyleCnt="10" custScaleX="124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1A32F2-D859-B849-830F-E7725B4C9AC4}" type="presOf" srcId="{593C3C72-929E-4DB5-84AF-2D5AB41F20EC}" destId="{336A593B-940F-465B-9BCB-CF02A6BA75F6}" srcOrd="0" destOrd="0" presId="urn:microsoft.com/office/officeart/2005/8/layout/vList5"/>
    <dgm:cxn modelId="{881528EE-84BC-C643-8379-B6834784CF2E}" type="presOf" srcId="{291F8770-7142-4D11-AC78-903281BDDE16}" destId="{E1DFD75A-330F-4E03-AEDF-53F8D9120564}" srcOrd="0" destOrd="0" presId="urn:microsoft.com/office/officeart/2005/8/layout/vList5"/>
    <dgm:cxn modelId="{CFCADA80-18F4-44B9-AEE3-32D60D6147C5}" srcId="{D6C015AB-ED4D-40DA-AFA0-C0990A7D4EB1}" destId="{744E0E08-5B18-47EB-9439-6FBA22A3EE0A}" srcOrd="3" destOrd="0" parTransId="{89B6B8C3-1858-4416-BFF4-6A676C7F9293}" sibTransId="{2C1ED7C8-107F-455B-A814-A1C2E33C211F}"/>
    <dgm:cxn modelId="{7DD6BB89-94A3-F540-999B-7540F61F7685}" type="presOf" srcId="{744E0E08-5B18-47EB-9439-6FBA22A3EE0A}" destId="{A8E1449F-253C-48F1-9820-81EB3406DEFE}" srcOrd="0" destOrd="0" presId="urn:microsoft.com/office/officeart/2005/8/layout/vList5"/>
    <dgm:cxn modelId="{399178DF-A19F-48C7-B928-51997AB7522E}" srcId="{D6C015AB-ED4D-40DA-AFA0-C0990A7D4EB1}" destId="{BEFC395C-B7CE-4A0F-A668-F85267919540}" srcOrd="9" destOrd="0" parTransId="{B868909B-11F1-43FA-8E51-9F3FC4642438}" sibTransId="{0737D3CD-720C-4B14-B726-407922FFB89C}"/>
    <dgm:cxn modelId="{04F48330-9DA9-1747-8571-6469AF22BAF7}" type="presOf" srcId="{26BAED47-9D5B-4559-A6D9-4D091984AF2B}" destId="{A08C7228-2C77-4ED5-B58C-B7C6A43182FE}" srcOrd="0" destOrd="0" presId="urn:microsoft.com/office/officeart/2005/8/layout/vList5"/>
    <dgm:cxn modelId="{A19E4936-A5A4-44E1-B514-DFD31EE9E46D}" srcId="{2FD3EDD6-1358-49C6-AC9E-EB91C6D26D37}" destId="{6924884C-72E4-4828-A4D2-B0B77E29F5B5}" srcOrd="0" destOrd="0" parTransId="{94FD84E8-42FA-49EE-AC81-933D5F0CBF6E}" sibTransId="{40495419-B70E-4D15-8CED-761FBD2CD6A6}"/>
    <dgm:cxn modelId="{B9E002A2-5C20-A14F-BE85-EA116F990BFE}" type="presOf" srcId="{691919D7-7E4D-4500-A194-EFBB900CD2C1}" destId="{5F084B0A-7D23-41F6-AFEA-43493AF1CD0C}" srcOrd="0" destOrd="0" presId="urn:microsoft.com/office/officeart/2005/8/layout/vList5"/>
    <dgm:cxn modelId="{A80B48A8-9F50-834E-8CA9-BE096232474E}" type="presOf" srcId="{FB19AAFB-49BA-49B3-9051-D734D1FAE5EF}" destId="{0D54D714-3E29-4395-8703-8689CA28A001}" srcOrd="0" destOrd="0" presId="urn:microsoft.com/office/officeart/2005/8/layout/vList5"/>
    <dgm:cxn modelId="{A6925ABC-83AF-134B-A638-00B232BDBDB6}" type="presOf" srcId="{DFE2363F-F208-48EF-8B0F-B84A4066CB24}" destId="{7080DA0C-6990-4C2E-A02C-A666A26C55B0}" srcOrd="0" destOrd="0" presId="urn:microsoft.com/office/officeart/2005/8/layout/vList5"/>
    <dgm:cxn modelId="{FFC84D03-98F9-8F41-9AAF-54E1D34F44F0}" type="presOf" srcId="{BEFC395C-B7CE-4A0F-A668-F85267919540}" destId="{03CE03D2-9C1C-45C8-81C4-85FF7A961B88}" srcOrd="0" destOrd="0" presId="urn:microsoft.com/office/officeart/2005/8/layout/vList5"/>
    <dgm:cxn modelId="{CB5A6F3A-3AA3-4A55-8E97-A419F40ED2AB}" srcId="{7DE27146-2ED1-41D3-A859-0D27FBD5F36A}" destId="{DFE2363F-F208-48EF-8B0F-B84A4066CB24}" srcOrd="0" destOrd="0" parTransId="{BB059D10-1A56-4840-9706-42D7F0AE9DCB}" sibTransId="{6DC09C51-CCC8-4147-9D12-3315C2CAD6AA}"/>
    <dgm:cxn modelId="{7C88B72E-0786-4409-9AD0-5E35EE02086B}" srcId="{D6C015AB-ED4D-40DA-AFA0-C0990A7D4EB1}" destId="{2FD3EDD6-1358-49C6-AC9E-EB91C6D26D37}" srcOrd="0" destOrd="0" parTransId="{7FFEE373-01BE-431C-BC7F-F126D6EADD09}" sibTransId="{A5929578-8274-47AD-A895-F19CCE443FAD}"/>
    <dgm:cxn modelId="{6A881671-2807-7945-BC6A-853484FC5985}" type="presOf" srcId="{4C83C27F-0412-41A5-A582-9176DF1611B8}" destId="{DB991E2E-8C5B-44D8-8D48-6DAA4067CE5C}" srcOrd="0" destOrd="0" presId="urn:microsoft.com/office/officeart/2005/8/layout/vList5"/>
    <dgm:cxn modelId="{A34C2FD3-99B6-6E48-898D-11C0164C28FA}" type="presOf" srcId="{2FD3EDD6-1358-49C6-AC9E-EB91C6D26D37}" destId="{AC495193-10B8-4513-BEAD-11B64B8D0FAA}" srcOrd="0" destOrd="0" presId="urn:microsoft.com/office/officeart/2005/8/layout/vList5"/>
    <dgm:cxn modelId="{AB26221D-A862-49C2-91A7-674740853D38}" srcId="{D6C015AB-ED4D-40DA-AFA0-C0990A7D4EB1}" destId="{17160FEF-BC8F-404C-903F-E152896EE948}" srcOrd="6" destOrd="0" parTransId="{11FF2323-E8C8-469B-BA82-A44832A70333}" sibTransId="{EC7E0988-0B0E-4883-9DCC-B6109C828338}"/>
    <dgm:cxn modelId="{C51FA896-5FB2-491B-B308-67B473E8E26A}" srcId="{744E0E08-5B18-47EB-9439-6FBA22A3EE0A}" destId="{E66BA349-827F-45CE-A704-8066BE0BC02B}" srcOrd="0" destOrd="0" parTransId="{EC3F9A03-D14A-4A22-9037-DE970F1F3532}" sibTransId="{17DFEB48-3C8F-4B65-8633-66DBF2C53170}"/>
    <dgm:cxn modelId="{2AB4DA14-554E-C04E-B8A3-A37730EF0D21}" type="presOf" srcId="{63C18D2B-7B51-4AC2-8A3D-2E4CFB74BD1B}" destId="{E25832F1-7283-47BE-9252-4B70223A7A63}" srcOrd="0" destOrd="0" presId="urn:microsoft.com/office/officeart/2005/8/layout/vList5"/>
    <dgm:cxn modelId="{238CDE64-C1DB-41B4-902C-CD6C98794FF0}" srcId="{FB19AAFB-49BA-49B3-9051-D734D1FAE5EF}" destId="{4C83C27F-0412-41A5-A582-9176DF1611B8}" srcOrd="0" destOrd="0" parTransId="{A1608313-D04D-4945-94A6-63F87FF000D2}" sibTransId="{4632A827-BDAC-4C62-964F-4AF35CC64EAF}"/>
    <dgm:cxn modelId="{6FA60D76-D56F-47A6-B391-94985359C2FD}" srcId="{D6C015AB-ED4D-40DA-AFA0-C0990A7D4EB1}" destId="{FB19AAFB-49BA-49B3-9051-D734D1FAE5EF}" srcOrd="1" destOrd="0" parTransId="{5B6B1F92-CE25-4483-8081-381C7B19EE12}" sibTransId="{4367A315-8E36-4CAA-B056-32887337ADEE}"/>
    <dgm:cxn modelId="{4581F377-082F-4C3C-904B-75A39E56F244}" srcId="{D6C015AB-ED4D-40DA-AFA0-C0990A7D4EB1}" destId="{F45D9DD6-7F3D-48B0-ACDC-EF13DD391080}" srcOrd="7" destOrd="0" parTransId="{4FFB2213-22BD-49CF-B189-9C6F563AE57C}" sibTransId="{35BD1431-C410-42C7-AB36-71ED61A2070C}"/>
    <dgm:cxn modelId="{EDDC77A2-5F89-4E23-9125-4F921006B41A}" srcId="{D6C015AB-ED4D-40DA-AFA0-C0990A7D4EB1}" destId="{AE378D60-D731-423B-BDEE-C156997F5DCD}" srcOrd="2" destOrd="0" parTransId="{1B0C4461-E608-4679-B99D-C770F3D89A2F}" sibTransId="{28D295AE-3246-4AB9-A465-12EEC4A6308B}"/>
    <dgm:cxn modelId="{CC9A7566-BC2E-E84C-8DD2-84B2D2C6DFEC}" type="presOf" srcId="{BC616352-5123-4562-97F4-519F522B8B06}" destId="{FCAF26F0-8720-4E2D-990A-1CEDF48EBC49}" srcOrd="0" destOrd="0" presId="urn:microsoft.com/office/officeart/2005/8/layout/vList5"/>
    <dgm:cxn modelId="{4E4EAFD5-6780-8145-ACB7-09F907F72E51}" type="presOf" srcId="{AE378D60-D731-423B-BDEE-C156997F5DCD}" destId="{8E6CD301-DD6B-4528-BA60-5CA3B09995FF}" srcOrd="0" destOrd="0" presId="urn:microsoft.com/office/officeart/2005/8/layout/vList5"/>
    <dgm:cxn modelId="{EF4EFA26-3EBA-D74B-9DEB-FF25FD3E529F}" type="presOf" srcId="{17160FEF-BC8F-404C-903F-E152896EE948}" destId="{CBBEC223-D545-4001-B9AB-FC536FB3AE22}" srcOrd="0" destOrd="0" presId="urn:microsoft.com/office/officeart/2005/8/layout/vList5"/>
    <dgm:cxn modelId="{5212555B-4496-A24A-92D3-3E34A88FAA6E}" type="presOf" srcId="{80992724-FEB8-40BB-933C-525D23319B09}" destId="{896338F8-1AD9-44D4-B7D4-E90D088C4B3E}" srcOrd="0" destOrd="0" presId="urn:microsoft.com/office/officeart/2005/8/layout/vList5"/>
    <dgm:cxn modelId="{E7FDC819-0BAB-4088-BE67-4BEA94E30B5D}" srcId="{D6C015AB-ED4D-40DA-AFA0-C0990A7D4EB1}" destId="{63C18D2B-7B51-4AC2-8A3D-2E4CFB74BD1B}" srcOrd="4" destOrd="0" parTransId="{C0BEF699-3BD8-4B95-9DD8-FF1E14E0C9A7}" sibTransId="{099C6CA5-9419-4DEA-9094-926CA36836F1}"/>
    <dgm:cxn modelId="{C0C28BCC-5B6A-46FF-B36E-4E9175F7B519}" srcId="{63C18D2B-7B51-4AC2-8A3D-2E4CFB74BD1B}" destId="{3ED2DE47-028F-4A85-BB0E-4103A8EEF547}" srcOrd="0" destOrd="0" parTransId="{8CCAF8D5-C63E-422B-B314-9E5D686DA182}" sibTransId="{288E94B6-5747-4D2E-B65D-A14A7F66BBA7}"/>
    <dgm:cxn modelId="{FDCDB931-1AA2-4F09-8EFA-9B427DA71BE7}" srcId="{BEFC395C-B7CE-4A0F-A668-F85267919540}" destId="{80992724-FEB8-40BB-933C-525D23319B09}" srcOrd="0" destOrd="0" parTransId="{25DBE09F-C558-411F-967B-3E8F7CABE7B3}" sibTransId="{63A83233-2C69-4858-9785-39AE56C4886D}"/>
    <dgm:cxn modelId="{E0989DE4-D80C-4A0B-9AF1-931729EF5AD0}" srcId="{D6C015AB-ED4D-40DA-AFA0-C0990A7D4EB1}" destId="{691919D7-7E4D-4500-A194-EFBB900CD2C1}" srcOrd="5" destOrd="0" parTransId="{9B1E53E4-B824-49FC-B718-626A33D895D1}" sibTransId="{0AB9BBB5-A4AC-467D-985A-7222E218F47B}"/>
    <dgm:cxn modelId="{EC4B4AF0-CF4A-424B-BA5E-D6BBB6C323BA}" type="presOf" srcId="{E66BA349-827F-45CE-A704-8066BE0BC02B}" destId="{E56CB4F5-A937-4DA5-AB78-D00968CF8C9C}" srcOrd="0" destOrd="0" presId="urn:microsoft.com/office/officeart/2005/8/layout/vList5"/>
    <dgm:cxn modelId="{84A27EF9-CBFA-D44C-91D2-720CA1D8173D}" type="presOf" srcId="{6924884C-72E4-4828-A4D2-B0B77E29F5B5}" destId="{E27499A6-B5D5-43E7-BFC7-C044C57BCF1E}" srcOrd="0" destOrd="0" presId="urn:microsoft.com/office/officeart/2005/8/layout/vList5"/>
    <dgm:cxn modelId="{0EB88B72-66F4-F14A-9433-9038058C45F4}" type="presOf" srcId="{F45D9DD6-7F3D-48B0-ACDC-EF13DD391080}" destId="{F8CA5B4E-ABD7-47B9-B045-70D49F26B453}" srcOrd="0" destOrd="0" presId="urn:microsoft.com/office/officeart/2005/8/layout/vList5"/>
    <dgm:cxn modelId="{5E270730-72FD-4EEF-923D-D5EFB448407E}" srcId="{D6C015AB-ED4D-40DA-AFA0-C0990A7D4EB1}" destId="{7DE27146-2ED1-41D3-A859-0D27FBD5F36A}" srcOrd="8" destOrd="0" parTransId="{8F5670A4-1A17-491A-ADF1-5CE1A32AB7AD}" sibTransId="{582BC33E-6307-4BFD-97EF-7BABBA6AAFB1}"/>
    <dgm:cxn modelId="{456E006B-7F74-1F46-996B-D893000F9BC5}" type="presOf" srcId="{3ED2DE47-028F-4A85-BB0E-4103A8EEF547}" destId="{3B5B32E7-DE4C-4906-AF93-C862E344270E}" srcOrd="0" destOrd="0" presId="urn:microsoft.com/office/officeart/2005/8/layout/vList5"/>
    <dgm:cxn modelId="{2BC25825-412F-1147-8BFA-159BC86C86BD}" type="presOf" srcId="{D6C015AB-ED4D-40DA-AFA0-C0990A7D4EB1}" destId="{B3B25077-FDCA-4DA0-812C-7856D9CBDFDD}" srcOrd="0" destOrd="0" presId="urn:microsoft.com/office/officeart/2005/8/layout/vList5"/>
    <dgm:cxn modelId="{36C4A4DC-8546-0541-A2F7-675F1D3DBEBC}" type="presOf" srcId="{7DE27146-2ED1-41D3-A859-0D27FBD5F36A}" destId="{EDDEA7DD-D83B-438B-A3C2-D855A6E27D1B}" srcOrd="0" destOrd="0" presId="urn:microsoft.com/office/officeart/2005/8/layout/vList5"/>
    <dgm:cxn modelId="{BF57A01D-6376-4BBF-9AF4-F7F4C3B0062F}" srcId="{691919D7-7E4D-4500-A194-EFBB900CD2C1}" destId="{593C3C72-929E-4DB5-84AF-2D5AB41F20EC}" srcOrd="0" destOrd="0" parTransId="{F59FB099-A75D-4699-8CAD-6F78F0D79DF1}" sibTransId="{FCBC96F2-CF6E-4BAB-B11A-9709454AC219}"/>
    <dgm:cxn modelId="{307FCAE6-C985-40B8-8C16-EB9431869DFA}" srcId="{17160FEF-BC8F-404C-903F-E152896EE948}" destId="{26BAED47-9D5B-4559-A6D9-4D091984AF2B}" srcOrd="0" destOrd="0" parTransId="{C70601E5-0473-48A3-886C-B9936B29EB7F}" sibTransId="{ADD57D43-520E-440F-8CA6-DE112F8A4F6F}"/>
    <dgm:cxn modelId="{454AA059-FD8D-48C6-B39E-28F490EA374B}" srcId="{AE378D60-D731-423B-BDEE-C156997F5DCD}" destId="{291F8770-7142-4D11-AC78-903281BDDE16}" srcOrd="0" destOrd="0" parTransId="{C275A0AA-85D4-4F91-9CE3-212E1E0ED1DB}" sibTransId="{0911A2A3-CF05-42A2-891C-7E57F4575F2B}"/>
    <dgm:cxn modelId="{1BB6ED96-D41C-4537-BAB9-95D14B636DE3}" srcId="{F45D9DD6-7F3D-48B0-ACDC-EF13DD391080}" destId="{BC616352-5123-4562-97F4-519F522B8B06}" srcOrd="0" destOrd="0" parTransId="{1DEC3B35-9E0C-493E-8FD0-C59528F993FC}" sibTransId="{4B3D77D1-0575-46E3-BF30-BF309180ED9B}"/>
    <dgm:cxn modelId="{08FD3B47-0BD4-5C44-9B4F-DFCECE50BA5C}" type="presParOf" srcId="{B3B25077-FDCA-4DA0-812C-7856D9CBDFDD}" destId="{894FE4FF-F086-469D-A0B1-4114A96EE3D2}" srcOrd="0" destOrd="0" presId="urn:microsoft.com/office/officeart/2005/8/layout/vList5"/>
    <dgm:cxn modelId="{A0703CA5-210B-914A-9750-5612FF4A3CF0}" type="presParOf" srcId="{894FE4FF-F086-469D-A0B1-4114A96EE3D2}" destId="{AC495193-10B8-4513-BEAD-11B64B8D0FAA}" srcOrd="0" destOrd="0" presId="urn:microsoft.com/office/officeart/2005/8/layout/vList5"/>
    <dgm:cxn modelId="{884F6744-303E-6642-8190-1850AB199B12}" type="presParOf" srcId="{894FE4FF-F086-469D-A0B1-4114A96EE3D2}" destId="{E27499A6-B5D5-43E7-BFC7-C044C57BCF1E}" srcOrd="1" destOrd="0" presId="urn:microsoft.com/office/officeart/2005/8/layout/vList5"/>
    <dgm:cxn modelId="{8A6C4656-BB48-8A4B-91C6-6E000C74F035}" type="presParOf" srcId="{B3B25077-FDCA-4DA0-812C-7856D9CBDFDD}" destId="{F8BD9067-2FB6-47DC-A757-504B6F1FC204}" srcOrd="1" destOrd="0" presId="urn:microsoft.com/office/officeart/2005/8/layout/vList5"/>
    <dgm:cxn modelId="{E4A047C9-7581-6645-B620-D2BE39258684}" type="presParOf" srcId="{B3B25077-FDCA-4DA0-812C-7856D9CBDFDD}" destId="{D0163F1A-5754-4013-B190-B35E3A8A5079}" srcOrd="2" destOrd="0" presId="urn:microsoft.com/office/officeart/2005/8/layout/vList5"/>
    <dgm:cxn modelId="{AD41E397-A708-9C4C-892C-4C6C70A948F3}" type="presParOf" srcId="{D0163F1A-5754-4013-B190-B35E3A8A5079}" destId="{0D54D714-3E29-4395-8703-8689CA28A001}" srcOrd="0" destOrd="0" presId="urn:microsoft.com/office/officeart/2005/8/layout/vList5"/>
    <dgm:cxn modelId="{322865D1-CE24-594A-A513-5B5A09AD48C4}" type="presParOf" srcId="{D0163F1A-5754-4013-B190-B35E3A8A5079}" destId="{DB991E2E-8C5B-44D8-8D48-6DAA4067CE5C}" srcOrd="1" destOrd="0" presId="urn:microsoft.com/office/officeart/2005/8/layout/vList5"/>
    <dgm:cxn modelId="{808E4399-4847-E34A-95DE-FF4E808DF22A}" type="presParOf" srcId="{B3B25077-FDCA-4DA0-812C-7856D9CBDFDD}" destId="{C424D9A9-20E9-4228-8029-69BDDB96544E}" srcOrd="3" destOrd="0" presId="urn:microsoft.com/office/officeart/2005/8/layout/vList5"/>
    <dgm:cxn modelId="{005598C3-75DF-0D46-93D4-16D5AD901132}" type="presParOf" srcId="{B3B25077-FDCA-4DA0-812C-7856D9CBDFDD}" destId="{7226A459-0AA9-4777-8E4E-4BF4085A8C40}" srcOrd="4" destOrd="0" presId="urn:microsoft.com/office/officeart/2005/8/layout/vList5"/>
    <dgm:cxn modelId="{FC6A1D84-C36C-B343-BC75-2ECA7F7EE0CC}" type="presParOf" srcId="{7226A459-0AA9-4777-8E4E-4BF4085A8C40}" destId="{8E6CD301-DD6B-4528-BA60-5CA3B09995FF}" srcOrd="0" destOrd="0" presId="urn:microsoft.com/office/officeart/2005/8/layout/vList5"/>
    <dgm:cxn modelId="{1AF6B5AF-1BE7-5C43-999F-50329BD8BF3E}" type="presParOf" srcId="{7226A459-0AA9-4777-8E4E-4BF4085A8C40}" destId="{E1DFD75A-330F-4E03-AEDF-53F8D9120564}" srcOrd="1" destOrd="0" presId="urn:microsoft.com/office/officeart/2005/8/layout/vList5"/>
    <dgm:cxn modelId="{04E214CA-7FE6-4E4E-9682-D75A39F9F82C}" type="presParOf" srcId="{B3B25077-FDCA-4DA0-812C-7856D9CBDFDD}" destId="{76B98215-FBD7-4F2C-B3E0-3EFE6FCB91CA}" srcOrd="5" destOrd="0" presId="urn:microsoft.com/office/officeart/2005/8/layout/vList5"/>
    <dgm:cxn modelId="{629F06CC-50AB-5B48-8796-55E443565A81}" type="presParOf" srcId="{B3B25077-FDCA-4DA0-812C-7856D9CBDFDD}" destId="{186414B8-C440-4F79-83A6-56ED6D6C4435}" srcOrd="6" destOrd="0" presId="urn:microsoft.com/office/officeart/2005/8/layout/vList5"/>
    <dgm:cxn modelId="{159E5324-A76B-5B43-B9B0-CB2087592923}" type="presParOf" srcId="{186414B8-C440-4F79-83A6-56ED6D6C4435}" destId="{A8E1449F-253C-48F1-9820-81EB3406DEFE}" srcOrd="0" destOrd="0" presId="urn:microsoft.com/office/officeart/2005/8/layout/vList5"/>
    <dgm:cxn modelId="{C6740E0A-4125-C545-B288-073C0F234184}" type="presParOf" srcId="{186414B8-C440-4F79-83A6-56ED6D6C4435}" destId="{E56CB4F5-A937-4DA5-AB78-D00968CF8C9C}" srcOrd="1" destOrd="0" presId="urn:microsoft.com/office/officeart/2005/8/layout/vList5"/>
    <dgm:cxn modelId="{3851B53B-5891-FF4A-8388-4B1C41DCECE9}" type="presParOf" srcId="{B3B25077-FDCA-4DA0-812C-7856D9CBDFDD}" destId="{F190D724-109D-460B-89D9-214FDC3D59F5}" srcOrd="7" destOrd="0" presId="urn:microsoft.com/office/officeart/2005/8/layout/vList5"/>
    <dgm:cxn modelId="{D66983C8-EBE9-254C-AC53-9B3A01B9A096}" type="presParOf" srcId="{B3B25077-FDCA-4DA0-812C-7856D9CBDFDD}" destId="{98410742-C7A9-48CF-951C-E50553DB2765}" srcOrd="8" destOrd="0" presId="urn:microsoft.com/office/officeart/2005/8/layout/vList5"/>
    <dgm:cxn modelId="{B27FB96D-19D2-A34D-B55E-2D3EA422321D}" type="presParOf" srcId="{98410742-C7A9-48CF-951C-E50553DB2765}" destId="{E25832F1-7283-47BE-9252-4B70223A7A63}" srcOrd="0" destOrd="0" presId="urn:microsoft.com/office/officeart/2005/8/layout/vList5"/>
    <dgm:cxn modelId="{6400FAF5-14FF-B641-8662-06AD6D2B8587}" type="presParOf" srcId="{98410742-C7A9-48CF-951C-E50553DB2765}" destId="{3B5B32E7-DE4C-4906-AF93-C862E344270E}" srcOrd="1" destOrd="0" presId="urn:microsoft.com/office/officeart/2005/8/layout/vList5"/>
    <dgm:cxn modelId="{3DE44AC5-112C-624C-8CEE-582E3401D512}" type="presParOf" srcId="{B3B25077-FDCA-4DA0-812C-7856D9CBDFDD}" destId="{72CD85B3-1352-476A-BD3A-60384377C288}" srcOrd="9" destOrd="0" presId="urn:microsoft.com/office/officeart/2005/8/layout/vList5"/>
    <dgm:cxn modelId="{5A2D46A6-E478-244E-8693-4634BDC2F4A8}" type="presParOf" srcId="{B3B25077-FDCA-4DA0-812C-7856D9CBDFDD}" destId="{0AE7BDEE-74D0-479E-A31C-12E752A572B0}" srcOrd="10" destOrd="0" presId="urn:microsoft.com/office/officeart/2005/8/layout/vList5"/>
    <dgm:cxn modelId="{91DD9425-2CEA-0342-9FB0-C7103AF2081A}" type="presParOf" srcId="{0AE7BDEE-74D0-479E-A31C-12E752A572B0}" destId="{5F084B0A-7D23-41F6-AFEA-43493AF1CD0C}" srcOrd="0" destOrd="0" presId="urn:microsoft.com/office/officeart/2005/8/layout/vList5"/>
    <dgm:cxn modelId="{BB4F8804-952F-2C40-92BF-494D3251DBB8}" type="presParOf" srcId="{0AE7BDEE-74D0-479E-A31C-12E752A572B0}" destId="{336A593B-940F-465B-9BCB-CF02A6BA75F6}" srcOrd="1" destOrd="0" presId="urn:microsoft.com/office/officeart/2005/8/layout/vList5"/>
    <dgm:cxn modelId="{927C0468-C1A8-EC44-8760-3213C3D5FD54}" type="presParOf" srcId="{B3B25077-FDCA-4DA0-812C-7856D9CBDFDD}" destId="{4E9298D7-CC4C-461E-811B-23CC79BFBB37}" srcOrd="11" destOrd="0" presId="urn:microsoft.com/office/officeart/2005/8/layout/vList5"/>
    <dgm:cxn modelId="{ABEF6571-B5B5-9C44-854D-5BF33A5B613B}" type="presParOf" srcId="{B3B25077-FDCA-4DA0-812C-7856D9CBDFDD}" destId="{99FB70BC-D7F0-4F7C-8AA1-7295212B8F69}" srcOrd="12" destOrd="0" presId="urn:microsoft.com/office/officeart/2005/8/layout/vList5"/>
    <dgm:cxn modelId="{39DF2BA4-8D87-6140-A8AC-3EA4010C34C9}" type="presParOf" srcId="{99FB70BC-D7F0-4F7C-8AA1-7295212B8F69}" destId="{CBBEC223-D545-4001-B9AB-FC536FB3AE22}" srcOrd="0" destOrd="0" presId="urn:microsoft.com/office/officeart/2005/8/layout/vList5"/>
    <dgm:cxn modelId="{D326D710-6AE7-E640-8E97-8229D95CAF58}" type="presParOf" srcId="{99FB70BC-D7F0-4F7C-8AA1-7295212B8F69}" destId="{A08C7228-2C77-4ED5-B58C-B7C6A43182FE}" srcOrd="1" destOrd="0" presId="urn:microsoft.com/office/officeart/2005/8/layout/vList5"/>
    <dgm:cxn modelId="{ECECCB20-954D-FC44-A015-A5023B3ADFA8}" type="presParOf" srcId="{B3B25077-FDCA-4DA0-812C-7856D9CBDFDD}" destId="{CC28A086-B66A-459E-B92A-AA1325D08287}" srcOrd="13" destOrd="0" presId="urn:microsoft.com/office/officeart/2005/8/layout/vList5"/>
    <dgm:cxn modelId="{A0502F93-0F71-0D4E-95E0-30AFEC865DDE}" type="presParOf" srcId="{B3B25077-FDCA-4DA0-812C-7856D9CBDFDD}" destId="{D78D42EF-E60E-4A3F-BB8E-89A4E7D7C42E}" srcOrd="14" destOrd="0" presId="urn:microsoft.com/office/officeart/2005/8/layout/vList5"/>
    <dgm:cxn modelId="{356DAEEB-7169-6B4F-B234-2CFC09CB9709}" type="presParOf" srcId="{D78D42EF-E60E-4A3F-BB8E-89A4E7D7C42E}" destId="{F8CA5B4E-ABD7-47B9-B045-70D49F26B453}" srcOrd="0" destOrd="0" presId="urn:microsoft.com/office/officeart/2005/8/layout/vList5"/>
    <dgm:cxn modelId="{B20345D9-5ECC-394D-92DE-5854BC127827}" type="presParOf" srcId="{D78D42EF-E60E-4A3F-BB8E-89A4E7D7C42E}" destId="{FCAF26F0-8720-4E2D-990A-1CEDF48EBC49}" srcOrd="1" destOrd="0" presId="urn:microsoft.com/office/officeart/2005/8/layout/vList5"/>
    <dgm:cxn modelId="{3C86C5E2-86C5-0C41-B54C-1E8C06808A99}" type="presParOf" srcId="{B3B25077-FDCA-4DA0-812C-7856D9CBDFDD}" destId="{6427C289-FEC8-4D22-A08F-BCFB24936611}" srcOrd="15" destOrd="0" presId="urn:microsoft.com/office/officeart/2005/8/layout/vList5"/>
    <dgm:cxn modelId="{F4B12D79-25C6-234C-85DE-8F41179E4EC2}" type="presParOf" srcId="{B3B25077-FDCA-4DA0-812C-7856D9CBDFDD}" destId="{B41DAAAF-A1BA-46CE-BDF8-C2B2FE842506}" srcOrd="16" destOrd="0" presId="urn:microsoft.com/office/officeart/2005/8/layout/vList5"/>
    <dgm:cxn modelId="{C4ECFE07-8CF4-154F-AD48-B819DA780ED4}" type="presParOf" srcId="{B41DAAAF-A1BA-46CE-BDF8-C2B2FE842506}" destId="{EDDEA7DD-D83B-438B-A3C2-D855A6E27D1B}" srcOrd="0" destOrd="0" presId="urn:microsoft.com/office/officeart/2005/8/layout/vList5"/>
    <dgm:cxn modelId="{7549739E-66F2-5E45-9F2C-BAAD0A01A923}" type="presParOf" srcId="{B41DAAAF-A1BA-46CE-BDF8-C2B2FE842506}" destId="{7080DA0C-6990-4C2E-A02C-A666A26C55B0}" srcOrd="1" destOrd="0" presId="urn:microsoft.com/office/officeart/2005/8/layout/vList5"/>
    <dgm:cxn modelId="{A916FA98-578C-E445-B078-B1ADBEDBF303}" type="presParOf" srcId="{B3B25077-FDCA-4DA0-812C-7856D9CBDFDD}" destId="{85550390-891C-469D-A143-DC02D7D28742}" srcOrd="17" destOrd="0" presId="urn:microsoft.com/office/officeart/2005/8/layout/vList5"/>
    <dgm:cxn modelId="{D8ABB7D4-B461-2F47-8079-F41A25667490}" type="presParOf" srcId="{B3B25077-FDCA-4DA0-812C-7856D9CBDFDD}" destId="{49B91345-E69B-4767-9863-4335804380AF}" srcOrd="18" destOrd="0" presId="urn:microsoft.com/office/officeart/2005/8/layout/vList5"/>
    <dgm:cxn modelId="{7524943C-6768-DD4E-9C39-BADBD0C626BF}" type="presParOf" srcId="{49B91345-E69B-4767-9863-4335804380AF}" destId="{03CE03D2-9C1C-45C8-81C4-85FF7A961B88}" srcOrd="0" destOrd="0" presId="urn:microsoft.com/office/officeart/2005/8/layout/vList5"/>
    <dgm:cxn modelId="{87D717EE-F6BB-F54B-9940-40B801BE6DED}" type="presParOf" srcId="{49B91345-E69B-4767-9863-4335804380AF}" destId="{896338F8-1AD9-44D4-B7D4-E90D088C4B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4D3BD-D67F-5A48-898D-345B0475F592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645D5-BAFD-D24A-BF9B-2DA03A09D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1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6DDB6-9EF3-4EEB-A82E-FBF4B63FBD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Highlight that the two</a:t>
            </a:r>
            <a:r>
              <a:rPr lang="en-US" baseline="0" dirty="0" smtClean="0"/>
              <a:t> last point are from the </a:t>
            </a:r>
            <a:r>
              <a:rPr lang="en-US" dirty="0" smtClean="0"/>
              <a:t>COHA</a:t>
            </a:r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 marL="0" lvl="1"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MND -&gt; </a:t>
            </a:r>
            <a:r>
              <a:rPr lang="en-US" b="0" dirty="0" smtClean="0">
                <a:latin typeface="+mn-lt"/>
              </a:rPr>
              <a:t>Although significant achievements have been made over the past decade, a more ambitious, concerted, and systematic effort is needed to tackle the challenges that still face many countries in Sub-Saharan Africa</a:t>
            </a:r>
            <a:endParaRPr lang="en-GB" sz="3900" dirty="0" smtClean="0"/>
          </a:p>
          <a:p>
            <a:pPr defTabSz="89730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54870-5B95-4D65-AF8A-E4F2B9A57922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3489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THE</a:t>
            </a:r>
            <a:r>
              <a:rPr lang="en-US" b="1" baseline="0" dirty="0" smtClean="0"/>
              <a:t> IMPACTS OF STUNTING AND UNDERNUTRITION ARE KNOWN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HOWEVER NUTRITION IS SEEN AS A HEALTH ISSUES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THE QUESTION IS HOW TO RAISE AWARENESS TO DECISION MAKERS THE IMPACT OF NUTRITION ON ECON DEVELOPEMNT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0562-D7F3-4B5C-A952-4F0FDB6B36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9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When</a:t>
            </a:r>
            <a:r>
              <a:rPr lang="en-US" sz="1400" baseline="0" dirty="0" smtClean="0"/>
              <a:t> findings were first presented to the Ministers of Finance and Econ Development, and they realized how much the economy was losing…Government realized that Nutrition is not just a health issue.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0562-D7F3-4B5C-A952-4F0FDB6B36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kern="1400" dirty="0" smtClean="0">
                <a:solidFill>
                  <a:srgbClr val="000000"/>
                </a:solidFill>
                <a:latin typeface="Gill Sans MT"/>
              </a:rPr>
              <a:t>Incremental morbidity Episodes; Stunted children are more likely to fall ill or die</a:t>
            </a:r>
          </a:p>
          <a:p>
            <a:endParaRPr lang="en-US" b="1" kern="1400" dirty="0" smtClean="0">
              <a:solidFill>
                <a:srgbClr val="000000"/>
              </a:solidFill>
              <a:latin typeface="Gill Sans MT"/>
            </a:endParaRPr>
          </a:p>
          <a:p>
            <a:r>
              <a:rPr lang="en-US" b="1" kern="1400" dirty="0" smtClean="0">
                <a:solidFill>
                  <a:srgbClr val="000000"/>
                </a:solidFill>
                <a:latin typeface="Gill Sans MT"/>
              </a:rPr>
              <a:t>Cognitive impairments experienced in early life have long-term consequences – loss in earnings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0562-D7F3-4B5C-A952-4F0FDB6B36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31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Tw Cen MT Condensed" pitchFamily="34" charset="0"/>
              </a:rPr>
              <a:t>Undernutrition</a:t>
            </a:r>
            <a:r>
              <a:rPr lang="en-US" sz="1200" dirty="0" smtClean="0">
                <a:solidFill>
                  <a:srgbClr val="000000"/>
                </a:solidFill>
                <a:latin typeface="Tw Cen MT Condensed" pitchFamily="34" charset="0"/>
              </a:rPr>
              <a:t> contributed </a:t>
            </a:r>
            <a:r>
              <a:rPr lang="en-US" sz="1200" u="sng" dirty="0" smtClean="0">
                <a:solidFill>
                  <a:srgbClr val="000000"/>
                </a:solidFill>
                <a:latin typeface="Tw Cen MT Condensed" pitchFamily="34" charset="0"/>
              </a:rPr>
              <a:t>to </a:t>
            </a:r>
            <a:r>
              <a:rPr lang="en-US" sz="1200" u="sng" dirty="0" smtClean="0">
                <a:solidFill>
                  <a:srgbClr val="FF0000"/>
                </a:solidFill>
                <a:latin typeface="Tw Cen MT Condensed" pitchFamily="34" charset="0"/>
              </a:rPr>
              <a:t>11 million incremental cases of illnesses</a:t>
            </a:r>
            <a:r>
              <a:rPr lang="en-US" sz="1200" u="sng" dirty="0" smtClean="0">
                <a:solidFill>
                  <a:srgbClr val="000000"/>
                </a:solidFill>
                <a:latin typeface="Tw Cen MT Condensed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w Cen MT Condensed" pitchFamily="34" charset="0"/>
              </a:rPr>
              <a:t>in children under 5 years, in the studied countries</a:t>
            </a:r>
            <a:endParaRPr lang="en-US" sz="1200" dirty="0" smtClean="0">
              <a:solidFill>
                <a:srgbClr val="FF0000"/>
              </a:solidFill>
              <a:latin typeface="Tw Cen MT Condensed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0562-D7F3-4B5C-A952-4F0FDB6B36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9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have demonstrate</a:t>
            </a:r>
            <a:r>
              <a:rPr lang="en-US" baseline="0" dirty="0" smtClean="0"/>
              <a:t> that stunted children earned at least 20% less income as adult than children who were not stunted.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645D5-BAFD-D24A-BF9B-2DA03A09D4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80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0562-D7F3-4B5C-A952-4F0FDB6B36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2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30562-D7F3-4B5C-A952-4F0FDB6B36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66E6-F2A1-694E-AF1B-5FABA6D9FBD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42EA-136C-0D43-B48C-6C137573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9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66E6-F2A1-694E-AF1B-5FABA6D9FBD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42EA-136C-0D43-B48C-6C137573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8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66E6-F2A1-694E-AF1B-5FABA6D9FBD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42EA-136C-0D43-B48C-6C137573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53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20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07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66E6-F2A1-694E-AF1B-5FABA6D9FBD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42EA-136C-0D43-B48C-6C137573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5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66E6-F2A1-694E-AF1B-5FABA6D9FBD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42EA-136C-0D43-B48C-6C137573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66E6-F2A1-694E-AF1B-5FABA6D9FBD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42EA-136C-0D43-B48C-6C137573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4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66E6-F2A1-694E-AF1B-5FABA6D9FBD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42EA-136C-0D43-B48C-6C137573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66E6-F2A1-694E-AF1B-5FABA6D9FBD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42EA-136C-0D43-B48C-6C137573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6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66E6-F2A1-694E-AF1B-5FABA6D9FBD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42EA-136C-0D43-B48C-6C137573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3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66E6-F2A1-694E-AF1B-5FABA6D9FBD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42EA-136C-0D43-B48C-6C137573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66E6-F2A1-694E-AF1B-5FABA6D9FBD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42EA-136C-0D43-B48C-6C137573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E66E6-F2A1-694E-AF1B-5FABA6D9FBD9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42EA-136C-0D43-B48C-6C137573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48200" y="228600"/>
            <a:ext cx="4286078" cy="5360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Briefing at the 3rd Capacity Development Symposium</a:t>
            </a:r>
          </a:p>
          <a:p>
            <a:pPr algn="ctr"/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Harare, 3-5 May  2016</a:t>
            </a:r>
          </a:p>
          <a:p>
            <a:pPr algn="ctr"/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Thomas Yanga, Director WFP Office to AU&amp;ECA</a:t>
            </a:r>
          </a:p>
          <a:p>
            <a:pPr algn="ctr"/>
            <a:endParaRPr lang="en-US" sz="1600" dirty="0">
              <a:latin typeface="Gill Sans M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AutoShape 2" descr="data:image/jpeg;base64,/9j/4AAQSkZJRgABAQAAAQABAAD/2wCEAAkGBggGERUIBxMWEwkRExIOEhYXFBoWEBsYGBoVFhgSHhgdJyYfIxwvJRcSIi8nIyktLCw4Fh4xNTAuNSYrLCwBCQoKDgwOGA8PGTUkHyQtLTQ0MikxNSopMC81LDUsLjUvKTU1NTUuNTIsNTIzKSwpLTIpLTU1LzEqLDU1Ki4qLP/AABEIAKwBAwMBIgACEQEDEQH/xAAbAAEAAwEBAQEAAAAAAAAAAAAAAgUGBAMBB//EAD8QAAEDAQQHBQQIBAcAAAAAAAABAgMEERNhkQUSFSExUVMyQXGBoRYiI1IGM0KxwdHh8BRDksIkNERjcqLi/8QAHAEBAAIDAQEBAAAAAAAAAAAAAAMFAQQGAggH/8QANxEAAgEBAwkFBwMFAAAAAAAAAAECEQMEBRQWITFBUVSR8BJTYYGhEyIyUnGx4UKS0QYVQ2LB/9oADAMBAAIRAxEAPwD8NAAAAAAAAAAAAAAAAAAB2U+jJZmLUr9Ux1jrO3Ym9VswLyn0TSwSLCqa0MzLWKu9Us4oi+aLbgQWlvGBbXTCbe8Ufwp00vxrTybVPqzOxUk86pHG1dZ29u6y1OfgTTR9QrHT6vuMXVdzt4cMszRslRrIZX9uKS4d6sX+1SFY5GMqY+9HNf8A1I38UUgymTdEuq0LP+y2MbNylNt0b3fo7S9VJP6FKuhaxH3FnxNS8493Lx7jmdSzNZfuat0q6tuJrHzsjndIvZbT63/ZV/I8qdqKlNTrxsvl8k3erkyPKvUqVa6pUntMCsHJxhN62t/6oxX3dTKPY6NdV6Kjk4ou5SJqJ4YalklS5EWSV11Hb4oxFTJV8jiqtAIsiU1GtrkZrSKvZt32Z8iaN5i/i0FZb4JbQ02XvJ6t+lunNKvgikB9VFTifDaKIAAAAAAAAAAAAAAAAAAAAAAAAAAAAAAAAAlHG6ZUjjS1yrYiF1o3RSpa5u6vicjtV3Zs4pnzPmj9GRxe7pBFjkdYsT7dyLy5Ivid9S971SGZUZXN3xP4Mfh596GjbW1X2Y9fyt+06rDsNjZx9tbLTu1NeGzsy2wr7r1bSa1UcdldGn+Hf8OZtnZXhrKnPuXyOWaV0LXUzF+LAqTxLxtZyx3KvkeM1Zarp1bx9ypi9Een5927mcTqtINXVXWdGvuL3OjX7C+v9SniFl11y8UzavOIRWivLRr1tLZX4qa4zi09Z21M6TXrGfVzRtqG+Le19zsjzqKlZrxzv5kEbvNFai/3HLS0lbW2JTNW7TWRFXgiO4prd/6rzO5n0WqX2Xr2pus71swPb9nZ6JS66SNSOWXtOVlZNp106lprqr4ylTwoedROrLx1u9aeJuepb+J6Pq3QLJInGOGOBv8AyWz/ANZEn/ROVOxIiriioc8+hdI0vvImu21HrZ729OC2LvXiphSspaFL/m4ktLK/2VZSsmter3qfE9m5tcjtbUsp3IjvqqWNLU5yO3Wff6nvG6SREpv9RN8WVU+y1e7KxEKCOqRtjKhFsRyyP5ud3IvJPzU64p3SazNb3pPiTv5N+RP33ohidjTrrbp5I9XfEVJ02btu6n7Uo12JTkWVTT0+kE1nLqaPhRURUs3rwWzDcnipnaijmp0R8jVSN1uqqpZanOzIvo6lkiJPKipSN9yGNN7nqm5FVO/9+cq2BJkvdIorqhyK2KJq8P15rwMWVo7N0errpvUS3652d8h7SOiVNepbKV3KipZxS7T1mYB7VVLNRuu50sfZaeJYJpqqONnCUJOMlRreAAZPIAAAAAAAAAAAAAAAAAAAAAAAAO3RtKkrrydjnUybnK1F3ZHEaPQcWqzWopUvV7THJut8LbfMgt59iBaYVdleLwk9S07Ps6V8VuOrfDHbDZPQ2WavF7Uw5onJd6FbPK17FYirLQ7l/wB2NfPu8dynXWubEt5O10E6/wAxnvRr42filpV1crk+O6xZO6SNU1Vt7nN52W8sUU1LKNdPXXitO9HQ4hbqCcdy8dW6j0pf6yTj8s0eM873uRrF1peyj07TmqliNVOfd6by70V9HGRIktamtJ8v2U8ea+h8+jei0Yn8ZMnvL2ME+bxL4jvF4p7kDdwbCFaJXq9KrelJ6l4ve34+enV8REbuTgfQCvOvAABk4tIaKp9IJ8RLJO5ydr9TLVdJNot1zUIqwqusli2NdZw+/wBcbTbHNX0UekGLDJ4ovei8zasLw4OktRz+K4NC9RdpZKlotu/wfXoZqlnk1ryKx1Tq9pbEijb934JiWWj5HPtSi+JMu58z7dTwTv8AIo2RPgetLMiuVF7KLYirzVeVn7QsIpmvsiqXayfZhhT3fBVTcua+JvWsE9XXXkjl7heZRfvaKN+Gnbpepva0pT2JJDSlJDKi/wANry1SLa96b2pu4bt3khRmwfHO5mrIraen4WIqa9nK3cieVplKlkcblbAutGi7lVLLT3dp1Tj1/HkjXxy6qzlG1SpXy9G+19ZS1s8gAbZzoAAAAAAAAAAAABudk0PTbkNk0PTbkV+Xw3HYZp3jvF6mGBudk0PTbkNk0PTbkMvhuGad47xephgbnZND025DZND025DL4bhmneO8XqYYG52TQ9NuQ2TQ9NuQy+G4Zp3jvF6mHRbN6F03T8EzUZWQo5UREtSy3xw8i+2TQ9NuQ2TQ9NuRHO9WU9cWbd2wC+3Wvs7WNHrTVU/JozU+lWt/yTpGp8rlR7PX8bTgfK2VyOe1Ebu1tVLLea2cLfQ2myaHptyGyaHptyEb3Zx1JmLb+nr5bP3rWNN2mnktnkVjfpTTMTVbG5ETcnA++1dP8jvQstk0PTbkNk0PTbkQdu7/ACstldsWX+aP7fwVvtXT/I70HtXT/I70LLZND025DZND025Dt3f5WZyfF++jy/BW+1dP8jvQe1dP8jvQstk0PTbkNk0PTbkO3d/lYyfF++jy/BW+1dP8jvQe1dP8jvQstk0PTbkNk0PTbkO3d/lYyfF++jy/BldL10OkHpNE1WussdbZvs4L++SHyHST411U+HF33aIjs135qavZND025DZND025E6vVmoqPZZVSwC+ytZW3tYpvXSq+3rvKGPS9BB7zYnPk5vdav4+hXaRr3aQfeuRG7rERPzNfsmh6bchsmh6bcjEbzZRdVF1Pdvgd+trP2UrWKjuSp9lpMMDc7Joem3IbJoem3Ily+G40M07x3i9TDA3OyaHptyGyaHptyGXw3DNO8d4vUwwNzsmh6bchsmh6bchl8NwzTvHeL1MMDc7Joem3IbJoem3IZfDcM07x3i9TDA3OyaHptyAy+G4Zp3jvF6nWACpP0IAAAAAAAAAAAAAAAAAAAAAAAAAAAAAAAAAAAAAAAAAAAAAAAAAAAAAAAAAAAAAAAAAAAAAAAAAAAAAAAAAAAAAAAAAAAAAAAAAAAAAAAAAAAAAAAAAAAAAAAAAAAAAAAAAAAAAAAAAAAAAAAAAAAAAA6biPHMXEeOZMENWfOOcWKcRLmQuI8cxcR45kwKsZxYpxEuZC4jxzFxHjmTAqxnFinES5kLiPHMXEeOZMCrGcWKcRLmQuI8cxcR45kwKsZxYpxEuZC4jxzFxHjmTAqxnFinES5kLiPHMXEeOZMCrGcWKcRLmQuI8cxcR45kwKsZxYpxEuZC4jxzFxHjmTAqxnFinES5kLiPHMXEeOZMCrGcWKcRLmQuI8cxcR45kwKsZxYpxEuZC4jxzFxHjmTAqxnFinES5kLiPHMXEeOZMCrGcWKcRLmQuI8cxcR45kwKsZxYpxEuZC4jxzFxHjmTAqxnFinES5kLiPHMXEeOZMCrGcWKcRLmQuI8cwTAqxnFinES5gAGCi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data:image/jpeg;base64,/9j/4AAQSkZJRgABAQAAAQABAAD/2wCEAAkGBggGERUIBxMWEwkRExIOEhYXFBoWEBsYGBoVFhgSHhgdJyYfIxwvJRcSIi8nIyktLCw4Fh4xNTAuNSYrLCwBCQoKDgwOGA8PGTUkHyQtLTQ0MikxNSopMC81LDUsLjUvKTU1NTUuNTIsNTIzKSwpLTIpLTU1LzEqLDU1Ki4qLP/AABEIAKwBAwMBIgACEQEDEQH/xAAbAAEAAwEBAQEAAAAAAAAAAAAAAgUGBAMBB//EAD8QAAEDAQQHBQQIBAcAAAAAAAABAgMEERNhkQUSFSExUVMyQXGBoRYiI1IGM0KxwdHh8BRDksIkNERjcqLi/8QAHAEBAAIDAQEBAAAAAAAAAAAAAAMFAQQGAggH/8QANxEAAgEBAwkFBwMFAAAAAAAAAAECEQMEBRQWITFBUVSR8BJTYYGhEyIyUnGx4UKS0QYVQ2LB/9oADAMBAAIRAxEAPwD8NAAAAAAAAAAAAAAAAAAB2U+jJZmLUr9Ux1jrO3Ym9VswLyn0TSwSLCqa0MzLWKu9Us4oi+aLbgQWlvGBbXTCbe8Ufwp00vxrTybVPqzOxUk86pHG1dZ29u6y1OfgTTR9QrHT6vuMXVdzt4cMszRslRrIZX9uKS4d6sX+1SFY5GMqY+9HNf8A1I38UUgymTdEuq0LP+y2MbNylNt0b3fo7S9VJP6FKuhaxH3FnxNS8493Lx7jmdSzNZfuat0q6tuJrHzsjndIvZbT63/ZV/I8qdqKlNTrxsvl8k3erkyPKvUqVa6pUntMCsHJxhN62t/6oxX3dTKPY6NdV6Kjk4ou5SJqJ4YalklS5EWSV11Hb4oxFTJV8jiqtAIsiU1GtrkZrSKvZt32Z8iaN5i/i0FZb4JbQ02XvJ6t+lunNKvgikB9VFTifDaKIAAAAAAAAAAAAAAAAAAAAAAAAAAAAAAAAAlHG6ZUjjS1yrYiF1o3RSpa5u6vicjtV3Zs4pnzPmj9GRxe7pBFjkdYsT7dyLy5Ivid9S971SGZUZXN3xP4Mfh596GjbW1X2Y9fyt+06rDsNjZx9tbLTu1NeGzsy2wr7r1bSa1UcdldGn+Hf8OZtnZXhrKnPuXyOWaV0LXUzF+LAqTxLxtZyx3KvkeM1Zarp1bx9ypi9Een5927mcTqtINXVXWdGvuL3OjX7C+v9SniFl11y8UzavOIRWivLRr1tLZX4qa4zi09Z21M6TXrGfVzRtqG+Le19zsjzqKlZrxzv5kEbvNFai/3HLS0lbW2JTNW7TWRFXgiO4prd/6rzO5n0WqX2Xr2pus71swPb9nZ6JS66SNSOWXtOVlZNp106lprqr4ylTwoedROrLx1u9aeJuepb+J6Pq3QLJInGOGOBv8AyWz/ANZEn/ROVOxIiriioc8+hdI0vvImu21HrZ729OC2LvXiphSspaFL/m4ktLK/2VZSsmter3qfE9m5tcjtbUsp3IjvqqWNLU5yO3Wff6nvG6SREpv9RN8WVU+y1e7KxEKCOqRtjKhFsRyyP5ud3IvJPzU64p3SazNb3pPiTv5N+RP33ohidjTrrbp5I9XfEVJ02btu6n7Uo12JTkWVTT0+kE1nLqaPhRURUs3rwWzDcnipnaijmp0R8jVSN1uqqpZanOzIvo6lkiJPKipSN9yGNN7nqm5FVO/9+cq2BJkvdIorqhyK2KJq8P15rwMWVo7N0errpvUS3652d8h7SOiVNepbKV3KipZxS7T1mYB7VVLNRuu50sfZaeJYJpqqONnCUJOMlRreAAZPIAAAAAAAAAAAAAAAAAAAAAAAAO3RtKkrrydjnUybnK1F3ZHEaPQcWqzWopUvV7THJut8LbfMgt59iBaYVdleLwk9S07Ps6V8VuOrfDHbDZPQ2WavF7Uw5onJd6FbPK17FYirLQ7l/wB2NfPu8dynXWubEt5O10E6/wAxnvRr42filpV1crk+O6xZO6SNU1Vt7nN52W8sUU1LKNdPXXitO9HQ4hbqCcdy8dW6j0pf6yTj8s0eM873uRrF1peyj07TmqliNVOfd6by70V9HGRIktamtJ8v2U8ea+h8+jei0Yn8ZMnvL2ME+bxL4jvF4p7kDdwbCFaJXq9KrelJ6l4ve34+enV8REbuTgfQCvOvAABk4tIaKp9IJ8RLJO5ydr9TLVdJNot1zUIqwqusli2NdZw+/wBcbTbHNX0UekGLDJ4ovei8zasLw4OktRz+K4NC9RdpZKlotu/wfXoZqlnk1ryKx1Tq9pbEijb934JiWWj5HPtSi+JMu58z7dTwTv8AIo2RPgetLMiuVF7KLYirzVeVn7QsIpmvsiqXayfZhhT3fBVTcua+JvWsE9XXXkjl7heZRfvaKN+Gnbpepva0pT2JJDSlJDKi/wANry1SLa96b2pu4bt3khRmwfHO5mrIraen4WIqa9nK3cieVplKlkcblbAutGi7lVLLT3dp1Tj1/HkjXxy6qzlG1SpXy9G+19ZS1s8gAbZzoAAAAAAAAAAAABudk0PTbkNk0PTbkV+Xw3HYZp3jvF6mGBudk0PTbkNk0PTbkMvhuGad47xephgbnZND025DZND025DL4bhmneO8XqYYG52TQ9NuQ2TQ9NuQy+G4Zp3jvF6mHRbN6F03T8EzUZWQo5UREtSy3xw8i+2TQ9NuQ2TQ9NuRHO9WU9cWbd2wC+3Wvs7WNHrTVU/JozU+lWt/yTpGp8rlR7PX8bTgfK2VyOe1Ebu1tVLLea2cLfQ2myaHptyGyaHptyEb3Zx1JmLb+nr5bP3rWNN2mnktnkVjfpTTMTVbG5ETcnA++1dP8jvQstk0PTbkNk0PTbkQdu7/ACstldsWX+aP7fwVvtXT/I70HtXT/I70LLZND025DZND025Dt3f5WZyfF++jy/BW+1dP8jvQe1dP8jvQstk0PTbkNk0PTbkO3d/lYyfF++jy/BW+1dP8jvQe1dP8jvQstk0PTbkNk0PTbkO3d/lYyfF++jy/BldL10OkHpNE1WussdbZvs4L++SHyHST411U+HF33aIjs135qavZND025DZND025E6vVmoqPZZVSwC+ytZW3tYpvXSq+3rvKGPS9BB7zYnPk5vdav4+hXaRr3aQfeuRG7rERPzNfsmh6bchsmh6bcjEbzZRdVF1Pdvgd+trP2UrWKjuSp9lpMMDc7Joem3IbJoem3Ily+G40M07x3i9TDA3OyaHptyGyaHptyGXw3DNO8d4vUwwNzsmh6bchsmh6bchl8NwzTvHeL1MMDc7Joem3IbJoem3IZfDcM07x3i9TDA3OyaHptyAy+G4Zp3jvF6nWACpP0IAAAAAAAAAAAAAAAAAAAAAAAAAAAAAAAAAAAAAAAAAAAAAAAAAAAAAAAAAAAAAAAAAAAAAAAAAAAAAAAAAAAAAAAAAAAAAAAAAAAAAAAAAAAAAAAAAAAAAAAAAAAAAAAAAAAAAAAAAAAAAAAAAAAAAA6biPHMXEeOZMENWfOOcWKcRLmQuI8cxcR45kwKsZxYpxEuZC4jxzFxHjmTAqxnFinES5kLiPHMXEeOZMCrGcWKcRLmQuI8cxcR45kwKsZxYpxEuZC4jxzFxHjmTAqxnFinES5kLiPHMXEeOZMCrGcWKcRLmQuI8cxcR45kwKsZxYpxEuZC4jxzFxHjmTAqxnFinES5kLiPHMXEeOZMCrGcWKcRLmQuI8cxcR45kwKsZxYpxEuZC4jxzFxHjmTAqxnFinES5kLiPHMXEeOZMCrGcWKcRLmQuI8cxcR45kwKsZxYpxEuZC4jxzFxHjmTAqxnFinES5kLiPHMXEeOZMCrGcWKcRLmQuI8cwTAqxnFinES5gAGCi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data:image/jpeg;base64,/9j/4AAQSkZJRgABAQAAAQABAAD/2wCEAAkGBggGERUIBxMWEwkRExIOEhYXFBoWEBsYGBoVFhgSHhgdJyYfIxwvJRcSIi8nIyktLCw4Fh4xNTAuNSYrLCwBCQoKDgwOGA8PGTUkHyQtLTQ0MikxNSopMC81LDUsLjUvKTU1NTUuNTIsNTIzKSwpLTIpLTU1LzEqLDU1Ki4qLP/AABEIAKwBAwMBIgACEQEDEQH/xAAbAAEAAwEBAQEAAAAAAAAAAAAAAgUGBAMBB//EAD8QAAEDAQQHBQQIBAcAAAAAAAABAgMEERNhkQUSFSExUVMyQXGBoRYiI1IGM0KxwdHh8BRDksIkNERjcqLi/8QAHAEBAAIDAQEBAAAAAAAAAAAAAAMFAQQGAggH/8QANxEAAgEBAwkFBwMFAAAAAAAAAAECEQMEBRQWITFBUVSR8BJTYYGhEyIyUnGx4UKS0QYVQ2LB/9oADAMBAAIRAxEAPwD8NAAAAAAAAAAAAAAAAAAB2U+jJZmLUr9Ux1jrO3Ym9VswLyn0TSwSLCqa0MzLWKu9Us4oi+aLbgQWlvGBbXTCbe8Ufwp00vxrTybVPqzOxUk86pHG1dZ29u6y1OfgTTR9QrHT6vuMXVdzt4cMszRslRrIZX9uKS4d6sX+1SFY5GMqY+9HNf8A1I38UUgymTdEuq0LP+y2MbNylNt0b3fo7S9VJP6FKuhaxH3FnxNS8493Lx7jmdSzNZfuat0q6tuJrHzsjndIvZbT63/ZV/I8qdqKlNTrxsvl8k3erkyPKvUqVa6pUntMCsHJxhN62t/6oxX3dTKPY6NdV6Kjk4ou5SJqJ4YalklS5EWSV11Hb4oxFTJV8jiqtAIsiU1GtrkZrSKvZt32Z8iaN5i/i0FZb4JbQ02XvJ6t+lunNKvgikB9VFTifDaKIAAAAAAAAAAAAAAAAAAAAAAAAAAAAAAAAAlHG6ZUjjS1yrYiF1o3RSpa5u6vicjtV3Zs4pnzPmj9GRxe7pBFjkdYsT7dyLy5Ivid9S971SGZUZXN3xP4Mfh596GjbW1X2Y9fyt+06rDsNjZx9tbLTu1NeGzsy2wr7r1bSa1UcdldGn+Hf8OZtnZXhrKnPuXyOWaV0LXUzF+LAqTxLxtZyx3KvkeM1Zarp1bx9ypi9Een5927mcTqtINXVXWdGvuL3OjX7C+v9SniFl11y8UzavOIRWivLRr1tLZX4qa4zi09Z21M6TXrGfVzRtqG+Le19zsjzqKlZrxzv5kEbvNFai/3HLS0lbW2JTNW7TWRFXgiO4prd/6rzO5n0WqX2Xr2pus71swPb9nZ6JS66SNSOWXtOVlZNp106lprqr4ylTwoedROrLx1u9aeJuepb+J6Pq3QLJInGOGOBv8AyWz/ANZEn/ROVOxIiriioc8+hdI0vvImu21HrZ729OC2LvXiphSspaFL/m4ktLK/2VZSsmter3qfE9m5tcjtbUsp3IjvqqWNLU5yO3Wff6nvG6SREpv9RN8WVU+y1e7KxEKCOqRtjKhFsRyyP5ud3IvJPzU64p3SazNb3pPiTv5N+RP33ohidjTrrbp5I9XfEVJ02btu6n7Uo12JTkWVTT0+kE1nLqaPhRURUs3rwWzDcnipnaijmp0R8jVSN1uqqpZanOzIvo6lkiJPKipSN9yGNN7nqm5FVO/9+cq2BJkvdIorqhyK2KJq8P15rwMWVo7N0errpvUS3652d8h7SOiVNepbKV3KipZxS7T1mYB7VVLNRuu50sfZaeJYJpqqONnCUJOMlRreAAZPIAAAAAAAAAAAAAAAAAAAAAAAAO3RtKkrrydjnUybnK1F3ZHEaPQcWqzWopUvV7THJut8LbfMgt59iBaYVdleLwk9S07Ps6V8VuOrfDHbDZPQ2WavF7Uw5onJd6FbPK17FYirLQ7l/wB2NfPu8dynXWubEt5O10E6/wAxnvRr42filpV1crk+O6xZO6SNU1Vt7nN52W8sUU1LKNdPXXitO9HQ4hbqCcdy8dW6j0pf6yTj8s0eM873uRrF1peyj07TmqliNVOfd6by70V9HGRIktamtJ8v2U8ea+h8+jei0Yn8ZMnvL2ME+bxL4jvF4p7kDdwbCFaJXq9KrelJ6l4ve34+enV8REbuTgfQCvOvAABk4tIaKp9IJ8RLJO5ydr9TLVdJNot1zUIqwqusli2NdZw+/wBcbTbHNX0UekGLDJ4ovei8zasLw4OktRz+K4NC9RdpZKlotu/wfXoZqlnk1ryKx1Tq9pbEijb934JiWWj5HPtSi+JMu58z7dTwTv8AIo2RPgetLMiuVF7KLYirzVeVn7QsIpmvsiqXayfZhhT3fBVTcua+JvWsE9XXXkjl7heZRfvaKN+Gnbpepva0pT2JJDSlJDKi/wANry1SLa96b2pu4bt3khRmwfHO5mrIraen4WIqa9nK3cieVplKlkcblbAutGi7lVLLT3dp1Tj1/HkjXxy6qzlG1SpXy9G+19ZS1s8gAbZzoAAAAAAAAAAAABudk0PTbkNk0PTbkV+Xw3HYZp3jvF6mGBudk0PTbkNk0PTbkMvhuGad47xephgbnZND025DZND025DL4bhmneO8XqYYG52TQ9NuQ2TQ9NuQy+G4Zp3jvF6mHRbN6F03T8EzUZWQo5UREtSy3xw8i+2TQ9NuQ2TQ9NuRHO9WU9cWbd2wC+3Wvs7WNHrTVU/JozU+lWt/yTpGp8rlR7PX8bTgfK2VyOe1Ebu1tVLLea2cLfQ2myaHptyGyaHptyEb3Zx1JmLb+nr5bP3rWNN2mnktnkVjfpTTMTVbG5ETcnA++1dP8jvQstk0PTbkNk0PTbkQdu7/ACstldsWX+aP7fwVvtXT/I70HtXT/I70LLZND025DZND025Dt3f5WZyfF++jy/BW+1dP8jvQe1dP8jvQstk0PTbkNk0PTbkO3d/lYyfF++jy/BW+1dP8jvQe1dP8jvQstk0PTbkNk0PTbkO3d/lYyfF++jy/BldL10OkHpNE1WussdbZvs4L++SHyHST411U+HF33aIjs135qavZND025DZND025E6vVmoqPZZVSwC+ytZW3tYpvXSq+3rvKGPS9BB7zYnPk5vdav4+hXaRr3aQfeuRG7rERPzNfsmh6bchsmh6bcjEbzZRdVF1Pdvgd+trP2UrWKjuSp9lpMMDc7Joem3IbJoem3Ily+G40M07x3i9TDA3OyaHptyGyaHptyGXw3DNO8d4vUwwNzsmh6bchsmh6bchl8NwzTvHeL1MMDc7Joem3IbJoem3IZfDcM07x3i9TDA3OyaHptyAy+G4Zp3jvF6nWACpP0IAAAAAAAAAAAAAAAAAAAAAAAAAAAAAAAAAAAAAAAAAAAAAAAAAAAAAAAAAAAAAAAAAAAAAAAAAAAAAAAAAAAAAAAAAAAAAAAAAAAAAAAAAAAAAAAAAAAAAAAAAAAAAAAAAAAAAAAAAAAAAAAAAAAAAA6biPHMXEeOZMENWfOOcWKcRLmQuI8cxcR45kwKsZxYpxEuZC4jxzFxHjmTAqxnFinES5kLiPHMXEeOZMCrGcWKcRLmQuI8cxcR45kwKsZxYpxEuZC4jxzFxHjmTAqxnFinES5kLiPHMXEeOZMCrGcWKcRLmQuI8cxcR45kwKsZxYpxEuZC4jxzFxHjmTAqxnFinES5kLiPHMXEeOZMCrGcWKcRLmQuI8cxcR45kwKsZxYpxEuZC4jxzFxHjmTAqxnFinES5kLiPHMXEeOZMCrGcWKcRLmQuI8cxcR45kwKsZxYpxEuZC4jxzFxHjmTAqxnFinES5kLiPHMXEeOZMCrGcWKcRLmQuI8cwTAqxnFinES5gAGCi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data:image/jpeg;base64,/9j/4AAQSkZJRgABAQAAAQABAAD/2wCEAAkGBggGERUIBxMWEwkRExIOEhYXFBoWEBsYGBoVFhgSHhgdJyYfIxwvJRcSIi8nIyktLCw4Fh4xNTAuNSYrLCwBCQoKDgwOGA8PGTUkHyQtLTQ0MikxNSopMC81LDUsLjUvKTU1NTUuNTIsNTIzKSwpLTIpLTU1LzEqLDU1Ki4qLP/AABEIAKwBAwMBIgACEQEDEQH/xAAbAAEAAwEBAQEAAAAAAAAAAAAAAgUGBAMBB//EAD8QAAEDAQQHBQQIBAcAAAAAAAABAgMEERNhkQUSFSExUVMyQXGBoRYiI1IGM0KxwdHh8BRDksIkNERjcqLi/8QAHAEBAAIDAQEBAAAAAAAAAAAAAAMFAQQGAggH/8QANxEAAgEBAwkFBwMFAAAAAAAAAAECEQMEBRQWITFBUVSR8BJTYYGhEyIyUnGx4UKS0QYVQ2LB/9oADAMBAAIRAxEAPwD8NAAAAAAAAAAAAAAAAAAB2U+jJZmLUr9Ux1jrO3Ym9VswLyn0TSwSLCqa0MzLWKu9Us4oi+aLbgQWlvGBbXTCbe8Ufwp00vxrTybVPqzOxUk86pHG1dZ29u6y1OfgTTR9QrHT6vuMXVdzt4cMszRslRrIZX9uKS4d6sX+1SFY5GMqY+9HNf8A1I38UUgymTdEuq0LP+y2MbNylNt0b3fo7S9VJP6FKuhaxH3FnxNS8493Lx7jmdSzNZfuat0q6tuJrHzsjndIvZbT63/ZV/I8qdqKlNTrxsvl8k3erkyPKvUqVa6pUntMCsHJxhN62t/6oxX3dTKPY6NdV6Kjk4ou5SJqJ4YalklS5EWSV11Hb4oxFTJV8jiqtAIsiU1GtrkZrSKvZt32Z8iaN5i/i0FZb4JbQ02XvJ6t+lunNKvgikB9VFTifDaKIAAAAAAAAAAAAAAAAAAAAAAAAAAAAAAAAAlHG6ZUjjS1yrYiF1o3RSpa5u6vicjtV3Zs4pnzPmj9GRxe7pBFjkdYsT7dyLy5Ivid9S971SGZUZXN3xP4Mfh596GjbW1X2Y9fyt+06rDsNjZx9tbLTu1NeGzsy2wr7r1bSa1UcdldGn+Hf8OZtnZXhrKnPuXyOWaV0LXUzF+LAqTxLxtZyx3KvkeM1Zarp1bx9ypi9Een5927mcTqtINXVXWdGvuL3OjX7C+v9SniFl11y8UzavOIRWivLRr1tLZX4qa4zi09Z21M6TXrGfVzRtqG+Le19zsjzqKlZrxzv5kEbvNFai/3HLS0lbW2JTNW7TWRFXgiO4prd/6rzO5n0WqX2Xr2pus71swPb9nZ6JS66SNSOWXtOVlZNp106lprqr4ylTwoedROrLx1u9aeJuepb+J6Pq3QLJInGOGOBv8AyWz/ANZEn/ROVOxIiriioc8+hdI0vvImu21HrZ729OC2LvXiphSspaFL/m4ktLK/2VZSsmter3qfE9m5tcjtbUsp3IjvqqWNLU5yO3Wff6nvG6SREpv9RN8WVU+y1e7KxEKCOqRtjKhFsRyyP5ud3IvJPzU64p3SazNb3pPiTv5N+RP33ohidjTrrbp5I9XfEVJ02btu6n7Uo12JTkWVTT0+kE1nLqaPhRURUs3rwWzDcnipnaijmp0R8jVSN1uqqpZanOzIvo6lkiJPKipSN9yGNN7nqm5FVO/9+cq2BJkvdIorqhyK2KJq8P15rwMWVo7N0errpvUS3652d8h7SOiVNepbKV3KipZxS7T1mYB7VVLNRuu50sfZaeJYJpqqONnCUJOMlRreAAZPIAAAAAAAAAAAAAAAAAAAAAAAAO3RtKkrrydjnUybnK1F3ZHEaPQcWqzWopUvV7THJut8LbfMgt59iBaYVdleLwk9S07Ps6V8VuOrfDHbDZPQ2WavF7Uw5onJd6FbPK17FYirLQ7l/wB2NfPu8dynXWubEt5O10E6/wAxnvRr42filpV1crk+O6xZO6SNU1Vt7nN52W8sUU1LKNdPXXitO9HQ4hbqCcdy8dW6j0pf6yTj8s0eM873uRrF1peyj07TmqliNVOfd6by70V9HGRIktamtJ8v2U8ea+h8+jei0Yn8ZMnvL2ME+bxL4jvF4p7kDdwbCFaJXq9KrelJ6l4ve34+enV8REbuTgfQCvOvAABk4tIaKp9IJ8RLJO5ydr9TLVdJNot1zUIqwqusli2NdZw+/wBcbTbHNX0UekGLDJ4ovei8zasLw4OktRz+K4NC9RdpZKlotu/wfXoZqlnk1ryKx1Tq9pbEijb934JiWWj5HPtSi+JMu58z7dTwTv8AIo2RPgetLMiuVF7KLYirzVeVn7QsIpmvsiqXayfZhhT3fBVTcua+JvWsE9XXXkjl7heZRfvaKN+Gnbpepva0pT2JJDSlJDKi/wANry1SLa96b2pu4bt3khRmwfHO5mrIraen4WIqa9nK3cieVplKlkcblbAutGi7lVLLT3dp1Tj1/HkjXxy6qzlG1SpXy9G+19ZS1s8gAbZzoAAAAAAAAAAAABudk0PTbkNk0PTbkV+Xw3HYZp3jvF6mGBudk0PTbkNk0PTbkMvhuGad47xephgbnZND025DZND025DL4bhmneO8XqYYG52TQ9NuQ2TQ9NuQy+G4Zp3jvF6mHRbN6F03T8EzUZWQo5UREtSy3xw8i+2TQ9NuQ2TQ9NuRHO9WU9cWbd2wC+3Wvs7WNHrTVU/JozU+lWt/yTpGp8rlR7PX8bTgfK2VyOe1Ebu1tVLLea2cLfQ2myaHptyGyaHptyEb3Zx1JmLb+nr5bP3rWNN2mnktnkVjfpTTMTVbG5ETcnA++1dP8jvQstk0PTbkNk0PTbkQdu7/ACstldsWX+aP7fwVvtXT/I70HtXT/I70LLZND025DZND025Dt3f5WZyfF++jy/BW+1dP8jvQe1dP8jvQstk0PTbkNk0PTbkO3d/lYyfF++jy/BW+1dP8jvQe1dP8jvQstk0PTbkNk0PTbkO3d/lYyfF++jy/BldL10OkHpNE1WussdbZvs4L++SHyHST411U+HF33aIjs135qavZND025DZND025E6vVmoqPZZVSwC+ytZW3tYpvXSq+3rvKGPS9BB7zYnPk5vdav4+hXaRr3aQfeuRG7rERPzNfsmh6bchsmh6bcjEbzZRdVF1Pdvgd+trP2UrWKjuSp9lpMMDc7Joem3IbJoem3Ily+G40M07x3i9TDA3OyaHptyGyaHptyGXw3DNO8d4vUwwNzsmh6bchsmh6bchl8NwzTvHeL1MMDc7Joem3IbJoem3IZfDcM07x3i9TDA3OyaHptyAy+G4Zp3jvF6nWACpP0IAAAAAAAAAAAAAAAAAAAAAAAAAAAAAAAAAAAAAAAAAAAAAAAAAAAAAAAAAAAAAAAAAAAAAAAAAAAAAAAAAAAAAAAAAAAAAAAAAAAAAAAAAAAAAAAAAAAAAAAAAAAAAAAAAAAAAAAAAAAAAAAAAAAAAA6biPHMXEeOZMENWfOOcWKcRLmQuI8cxcR45kwKsZxYpxEuZC4jxzFxHjmTAqxnFinES5kLiPHMXEeOZMCrGcWKcRLmQuI8cxcR45kwKsZxYpxEuZC4jxzFxHjmTAqxnFinES5kLiPHMXEeOZMCrGcWKcRLmQuI8cxcR45kwKsZxYpxEuZC4jxzFxHjmTAqxnFinES5kLiPHMXEeOZMCrGcWKcRLmQuI8cxcR45kwKsZxYpxEuZC4jxzFxHjmTAqxnFinES5kLiPHMXEeOZMCrGcWKcRLmQuI8cxcR45kwKsZxYpxEuZC4jxzFxHjmTAqxnFinES5kLiPHMXEeOZMCrGcWKcRLmQuI8cwTAqxnFinES5gAGCi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AutoShape 2" descr="data:image/jpeg;base64,/9j/4AAQSkZJRgABAQAAAQABAAD/2wCEAAkGBwgHBgkIBwgKCgkLDRYPDQwMDRsUFRAWIB0iIiAdHx8kKDQsJCYxJx8fLT0tMTU3Ojo6Iys/RD84QzQ5OjcBCgoKDQwNGg8PGjclHyU3Nzc3Nzc3Nzc3Nzc3Nzc3Nzc3Nzc3Nzc3Nzc3Nzc3Nzc3Nzc3Nzc3Nzc3Nzc3Nzc3N//AABEIAJoA4wMBIgACEQEDEQH/xAAbAAEAAwEBAQEAAAAAAAAAAAAAAQUGBwQDAv/EAEUQAAEDAQMEDggEBQQDAAAAAAABAgMEBREWEyFUkgYSM1FSVWVzdJGisbLRIjE0NUFhgZMjMnFyBxQ2QmJTY6HBFSQl/8QAGwEBAAIDAQEAAAAAAAAAAAAAAAUGAgMEBwH/xAA3EQACAAQDBQYEBgIDAQAAAAAAAQIDBBUFEVEhMVJTkRIUQWFxoTM0gbETIjKSwfBD8SRC0Qb/2gAMAwEAAhEDEQA/ANzbGyCOzJ4mVD6975Y0kXIuYjUvX1JeeDGVJvWrrxlbs39vpOit71M4TVPRSY5Sia2vzK1V4lUS50UEL2I2uMqTlXXjGMqTlXXjMVeLzdb5Gnuc93qtV0NrjKk5V14xjKk5V14zFXi8W+Rp7i71Wq6G1xlScq68YxlScq68ZirxeLfI09xd6rVdDa4ypOVdeMYypOVdeMxV4vFvkae4u9VquhtcZUnKuvGMZUnKuvGYq8Xi3yNPcXeq1XQ2uMqTlXXjGMqTlXXjMVeLxb5GnuLvVarobXGVJyrrxjGVJyrrxmKvF4t8jT3F3qtV0NrjKk5V14xjKk5V14zFXi8W+Rp7i71Wq6G1xlScq68YxlScq68ZirxeLfI09xd6rVdDa4ypOVdeMYypOVdeMxWcX57hb5G/L3F2qtfY2uMqPlXXjGMqPlXXjMY1jnSpHdc5VuuXfDGK9XIn9qKq/ohj3KmX+zJYpWP/AEbPGVJyrrxjGVJyrrxmKS9UXeT1rvDPfcZdwkae5jdqrX2NrjKk5V14z70WymmrayClY602LNI2NFc9lyXrcYMsNj/v2zukx+JDCZQSYYG0tvqbJWK1MUyGFvxXgdBo7Tqkhue7bq1727ZfWqI5UQHkpNydzsnjUEC8i0fl/qM5s49vpOjN71M4aPZx7fSdGb3qZws1J8CEpmIfMxkAA6TiAAAAAAAAAAAAAAAAAAAAAAAPgJu9FVuW5PWu8ehlMs9M6SG5Xx7o3fThITTQ1LPxqZmURPzbT0k/RyFrZ8McsyVVnJkp491pX5r0XeVSJr69SIXEvDpno9M9SUo6Nzosmt/9zXpoeZIdvJZ9c1PRke1kibzk+P1P2tHkf/LuVMzE2rfqt/cXaU9LTRujW9scjtu2JEvVHfJEP1I+FzX5WCdjJFRz3OjzLdd67s92ZCmxY7HE12YW4d307Sf10LNDhECX5ms/5yy6eJmqilfDTUlM1qrPP+I5ETPvNTvPLVRMgkyTV2z25nuT1K7eQ1k8DnLJUUqo+omRGMl+EbShmjipVyFC1aioVLnzbW/a76N+fzJvC8Z7w8vHe/V+L0S3asicQwz8Hdu8PTy1b3lYt6LcqXHv2Pe/rO6TH4jxzQyQrdMm1d69qq3qn6ns2Pe/rO6TH4izxxKOU2n4Mg5cLhnQprxX3NtSbk7nZPGpIpNydzsnjUFY7LLwZvZx7fSdGb3qZw0ezj2+k6M3vUzhZaT4EJTMQ+ZjIAB0nEAAAAAAAAAAAAAAAAAAAAACUu2yX+r4kEp+ZL/VvHxg91HCxJEfBaMcMib6K001EyRWtfUrTyubnSaJM5l6aWka5EWhkncq5kWX/pENPZzNqz06OGlR+ZGo701/4KH/APS9rL82f1STy8stpccD7Oez7tr32H3o028bah2d8qI6/eT4In0PQioeehW6BInr6cSIxyfpmRfqejMnqKLUdpzHn9C3SVD+HsPMrUiqWtTc50VFb/kmf/lL+orrSjqGtVkdVS0UN121atzl/UsnuSSrYiKiNgvc9f8AJUuROq9eoqrVRse2knsuOaL/AFYn3L9cxN4V2u8QJ6eX03vLMicR7KkxZbvr9d23IoZ4oo79rVMmd8dq1e9T0bHvf1ndJj8R5p30z88MEkf6ybZO49Ox739Z3SY+89Rg7X4D7WeeT35Lw8ihfl7xD2d2a3evmbik3J3OyeNQRSbk7nZPGpJALcXPMzezhP8A6FH0Zv8A2Zw0ezn3hR9Gb3qZwsNJ8CEpuIfMxkAA6TiAAAAAAAAAAAAAAAAAAAAAAAPgPXTT1DVSGiajHuzbZiek76/D6FrRSshmbFC7+brpMzpHKqtj37l8iha5Wo7auVL/AF3KemGp/lKd6Q5ppkuV/BbvJ81IbEcOU+FpLf7+bei08SVoq38GLNvd/di1NZlKefbvSRUWFyMyrFuzr8PmfpzXIjklrn7VFRHbVqNVL/Vn+HrQzzZck2goG5k27ZJf3Kt6J1H0lrMslsNvzOuc36KiFMiwOZ2l2Xs81ns7SX/rLTDi0tpuJbf5yz+uhcTTZFkkVIxuUg9J0Lv7m76FFNLtkdVWTNJGqZ5Ke/8AL80T4ofmqrZXx0lfG+6eP8KRfmmdL/1S88VQ9j58tD+Ht/SVif2O+P0JzCsHcl5xbX457dq3p/dMiMQxNTVkty0+68/Bo/E0yzO2z2MR6+tWpdf9PUevY/7+s7pMfeeFVVVVVW9V+J7tj/v6zukx+JC1RQqCS1DoyAlxOKfC3qjb0m5O52TxqCKXc3c7J41JKx2mXfIzmzlf/fpOit71M4bHZXZFbXVdJLTRI9iUzUVdsiZ85SLsbtXR010JaRilFKlqCZNhTW9ZlXrKKojnxxQwNp+RUgtsN2ro6a6DDdq6OmuhuvGH86H9yOS31XLfQqQW2G7V0dNdBhu1dHTXQXjD+dD1Qt9Vy30KkFthu1dHTXQYbtXR010F4w/nQ9ULfVct9CpBbYbtXR010GG7V0dPuILxh/Oh/chb6rlvoVILbDdq6Omugw3aujproLxh/Oh6oW+q5b6FSC2w3aujproMN2ro6a6C8Yfzof3IW+q5b6FSC2w3aujp9xBhu1dHT7iC8YfzoeqFvquW+hUgtsN2ro6fcQYbtXR0+4gvGH86Hqhb6rlvoVILbDdq6On3EGG7V0dPuILxh/Oh6oW+q5b6FSO7eLbDdq6On3EGG7V0dv3EF4w/nQ9Ufe4VfLfQrWTObUJM5b3bbbKu+pEcqs26r/e1Wr9Syw3aujt10GG7V/0G/cQ1vE8Mf+WHqjJUdav+kXQq2uVGubfmddf9CC1w3aujt10Jw3aujp9xDNYvh63ToeqMXQVb/wAb6FSl65iw2Pe/7O6TH4kPthu1dHTXQ9tiWBaUFs0MssCIxk7Fcu3TMl5jMxahjgaU6HN+aNkmgqYZkLct5ZrwNFS7m/nZPGoIplXaPuu3WTxqCFyehby1m3Km5pD5n0m3Gm5pD5nm2K/OzPX+CVk/DQABHm0AAAAAAAAAAAAAAAAAAAAAAAAAAAAAAAAAH0pfaI/3p3nzPpS+0R/vTvN1N8eD1X3MY/0sqqf8r+dk8agU/wCV/OyeNQeqrcQ7LWXcabmkPmfuXcabmkPneeaYqv8AmzPUlZPw0SCLxeR5tJBF4vAJBF4vAJBF4vAJBF4vAJBF4vAJBF4vAJBF4vAJBF4vAJBF4vAJBF4vAJBF4vAJPpTe0R/vTvPlefSl9oj/AHp3m+m+PB6r7mMf6WVdOnoP52TxqSRT/kfzsnjUk9UWeRDNlVsr2S1VkVdLTwQwvatM1170X15/mUeO7Q0Wm6neY/iL70o+iN71MqpWKukkRz4ooodpCVNfUy5sUEMbyRqsd2hotL2vMY7tDRabteZlAc3cqfgRz3Or42avHdoaLS9rzGO7Q0Wl7XmZQDuVPwIXOr42avHdoaLS9rzGO7Q0Wm7XmZQDuVPwIXOr42avHdoaLTdrzGO7Q0Wl7XmZQDuVPwIXOr42avHdoaLS9rzGO7Q0Wl7XmZQDuVPwIXOr42avHdoaLS9rzGO7Q0Wm7XmZQDuVPwIXOr42avHdoaLS9rzGO7Q0Wm7XmZQDuVPwIXOr42avHdoaLTdrzGO7Q0Wm7XmZQDuVPwIXOr42avHdoaLTdrzGO7Q0Wm7XmZQDuVPwIXOr42avHdoaLTdrzGO7Q0Wm7XmZQDuVPwIXOr42avHdoaLTdrzGO7Q0Wm7XmZQDuVPwIXOr42avHdoaLTdrzGO7Q0Wm7XmZQDuVPwIXOr42avHdoaLTdrzPbYmzKuq7YoaZ9NTo2WdjFVt99yqnzMOWmxf+pLL6XH4kNkqip1MhfZ8TZKxGqijScb2nR6ZFVj1/3ZPj/koJpdzfzsnjUkteRP5oxv8AEX3pR9Eb3qZVTVfxF96UfRG96mVUgan40RWK35iIgAGg5QAAAAAAAAAAAAAAAAAAAAAAAAAAAAAAAAAWmxf+pLL6XH4kKstNi/8AUll9Lj8SGyV+tG2T8SH1R0il3N3OyeNSSKXc387J41JLEtxa3vM7s2sS07RrqSaioZp4kpmtVzEzX3rmM6uxW37/AHTUdR0urij/AJqX0G+tfgfLJx8BvUcUyigjibbOCdh8uZG422c5wrb/ABTU6owrb/FNTqnRsnHwG9QycfAb1GNvg1NVslas5zhS3+KanVGFbf4pqdU6Nk4+A3qGTj4DeoW+DUWyVqznOFbf4pqdUYVt/imp1To2Tj4DeoZOPgN6hb4NRbJWrOc4Vt/imp1RhW3+KanVOjZOPgN6hk4+A3qFvg1Fslas5zhS3+KanVGFbf4pqdU6Nk4+A3qGTj4DeoW+DUWyVqznOFLf4pqdUYUt/imp1To2Tj4DeoZOPgN6hb4NRbJWrOc4Vt/imp1RhS3+KanVOjZOPgN6hk4+A3qFvg1Fslas5zhW3+KanVGFLf4pqdU6Nk4+A3qGTj4DeoW+DUWyVqznOFLf4pqdUYVt/imp1To2Tj4DeoZOPgN6hb4NRbJWrOc4Ut/imp1RhW3+KanVOjZOPgN6hk4+A3qFvg1Fslas5zhS3+KanVGFLf4pqdU6Nk4+A3qGTj4DeoW+DUWyVqznOFbf4pqdUYUt/imp1To2Tj4DeoZOPgN6hb4NRbJWrOc4Vt/imo1Sw2P7G7bp7ds+aazJ2Rx1DHPcqZkRHIbXJx8BvUHRR3fkb1H1UMELUSZnLw2Uok83sPzS7m69yJ+JJmzcNfmC8oIYkpI7omergpvgkEiT2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data:image/jpeg;base64,/9j/4AAQSkZJRgABAQAAAQABAAD/2wCEAAkGBwgHBgkIBwgKCgkLDRYPDQwMDRsUFRAWIB0iIiAdHx8kKDQsJCYxJx8fLT0tMTU3Ojo6Iys/RD84QzQ5OjcBCgoKDQwNGg8PGjclHyU3Nzc3Nzc3Nzc3Nzc3Nzc3Nzc3Nzc3Nzc3Nzc3Nzc3Nzc3Nzc3Nzc3Nzc3Nzc3Nzc3N//AABEIAJoA4wMBIgACEQEDEQH/xAAbAAEAAwEBAQEAAAAAAAAAAAAAAQUGBwQDAv/EAEUQAAEDAQMEDggEBQQDAAAAAAABAgMEBREWEyFUkgYSM1FSVWVzdJGisbLRIjE0NUFhgZMjMnFyBxQ2QmJTY6HBFSQl/8QAGwEBAAIDAQEAAAAAAAAAAAAAAAUGAgMEBwH/xAA3EQACAAQDBQYEBgIDAQAAAAAAAQIDBBUFEVEhMVJTkRIUQWFxoTM0gbETIjKSwfBD8SRC0Qb/2gAMAwEAAhEDEQA/ANzbGyCOzJ4mVD6975Y0kXIuYjUvX1JeeDGVJvWrrxlbs39vpOit71M4TVPRSY5Sia2vzK1V4lUS50UEL2I2uMqTlXXjGMqTlXXjMVeLzdb5Gnuc93qtV0NrjKk5V14xjKk5V14zFXi8W+Rp7i71Wq6G1xlScq68YxlScq68ZirxeLfI09xd6rVdDa4ypOVdeMYypOVdeMxV4vFvkae4u9VquhtcZUnKuvGMZUnKuvGYq8Xi3yNPcXeq1XQ2uMqTlXXjGMqTlXXjMVeLxb5GnuLvVarobXGVJyrrxjGVJyrrxmKvF4t8jT3F3qtV0NrjKk5V14xjKk5V14zFXi8W+Rp7i71Wq6G1xlScq68YxlScq68ZirxeLfI09xd6rVdDa4ypOVdeMYypOVdeMxWcX57hb5G/L3F2qtfY2uMqPlXXjGMqPlXXjMY1jnSpHdc5VuuXfDGK9XIn9qKq/ohj3KmX+zJYpWP/AEbPGVJyrrxjGVJyrrxmKS9UXeT1rvDPfcZdwkae5jdqrX2NrjKk5V14z70WymmrayClY602LNI2NFc9lyXrcYMsNj/v2zukx+JDCZQSYYG0tvqbJWK1MUyGFvxXgdBo7Tqkhue7bq1727ZfWqI5UQHkpNydzsnjUEC8i0fl/qM5s49vpOjN71M4aPZx7fSdGb3qZws1J8CEpmIfMxkAA6TiAAAAAAAAAAAAAAAAAAAAAAAPgJu9FVuW5PWu8ehlMs9M6SG5Xx7o3fThITTQ1LPxqZmURPzbT0k/RyFrZ8McsyVVnJkp491pX5r0XeVSJr69SIXEvDpno9M9SUo6Nzosmt/9zXpoeZIdvJZ9c1PRke1kibzk+P1P2tHkf/LuVMzE2rfqt/cXaU9LTRujW9scjtu2JEvVHfJEP1I+FzX5WCdjJFRz3OjzLdd67s92ZCmxY7HE12YW4d307Sf10LNDhECX5ms/5yy6eJmqilfDTUlM1qrPP+I5ETPvNTvPLVRMgkyTV2z25nuT1K7eQ1k8DnLJUUqo+omRGMl+EbShmjipVyFC1aioVLnzbW/a76N+fzJvC8Z7w8vHe/V+L0S3asicQwz8Hdu8PTy1b3lYt6LcqXHv2Pe/rO6TH4jxzQyQrdMm1d69qq3qn6ns2Pe/rO6TH4izxxKOU2n4Mg5cLhnQprxX3NtSbk7nZPGpIpNydzsnjUFY7LLwZvZx7fSdGb3qZw0ezj2+k6M3vUzhZaT4EJTMQ+ZjIAB0nEAAAAAAAAAAAAAAAAAAAAACUu2yX+r4kEp+ZL/VvHxg91HCxJEfBaMcMib6K001EyRWtfUrTyubnSaJM5l6aWka5EWhkncq5kWX/pENPZzNqz06OGlR+ZGo701/4KH/APS9rL82f1STy8stpccD7Oez7tr32H3o028bah2d8qI6/eT4In0PQioeehW6BInr6cSIxyfpmRfqejMnqKLUdpzHn9C3SVD+HsPMrUiqWtTc50VFb/kmf/lL+orrSjqGtVkdVS0UN121atzl/UsnuSSrYiKiNgvc9f8AJUuROq9eoqrVRse2knsuOaL/AFYn3L9cxN4V2u8QJ6eX03vLMicR7KkxZbvr9d23IoZ4oo79rVMmd8dq1e9T0bHvf1ndJj8R5p30z88MEkf6ybZO49Ox739Z3SY+89Rg7X4D7WeeT35Lw8ihfl7xD2d2a3evmbik3J3OyeNQRSbk7nZPGpJALcXPMzezhP8A6FH0Zv8A2Zw0ezn3hR9Gb3qZwsNJ8CEpuIfMxkAA6TiAAAAAAAAAAAAAAAAAAAAAAAPgPXTT1DVSGiajHuzbZiek76/D6FrRSshmbFC7+brpMzpHKqtj37l8iha5Wo7auVL/AF3KemGp/lKd6Q5ppkuV/BbvJ81IbEcOU+FpLf7+bei08SVoq38GLNvd/di1NZlKefbvSRUWFyMyrFuzr8PmfpzXIjklrn7VFRHbVqNVL/Vn+HrQzzZck2goG5k27ZJf3Kt6J1H0lrMslsNvzOuc36KiFMiwOZ2l2Xs81ns7SX/rLTDi0tpuJbf5yz+uhcTTZFkkVIxuUg9J0Lv7m76FFNLtkdVWTNJGqZ5Ke/8AL80T4ofmqrZXx0lfG+6eP8KRfmmdL/1S88VQ9j58tD+Ht/SVif2O+P0JzCsHcl5xbX457dq3p/dMiMQxNTVkty0+68/Bo/E0yzO2z2MR6+tWpdf9PUevY/7+s7pMfeeFVVVVVW9V+J7tj/v6zukx+JC1RQqCS1DoyAlxOKfC3qjb0m5O52TxqCKXc3c7J41JKx2mXfIzmzlf/fpOit71M4bHZXZFbXVdJLTRI9iUzUVdsiZ85SLsbtXR010JaRilFKlqCZNhTW9ZlXrKKojnxxQwNp+RUgtsN2ro6a6DDdq6OmuhuvGH86H9yOS31XLfQqQW2G7V0dNdBhu1dHTXQXjD+dD1Qt9Vy30KkFthu1dHTXQYbtXR010F4w/nQ9ULfVct9CpBbYbtXR010GG7V0dPuILxh/Oh/chb6rlvoVILbDdq6Omugw3aujproLxh/Oh6oW+q5b6FSC2w3aujproMN2ro6a6C8Yfzof3IW+q5b6FSC2w3aujp9xBhu1dHT7iC8YfzoeqFvquW+hUgtsN2ro6fcQYbtXR0+4gvGH86Hqhb6rlvoVILbDdq6On3EGG7V0dPuILxh/Oh6oW+q5b6FSO7eLbDdq6On3EGG7V0dv3EF4w/nQ9Ufe4VfLfQrWTObUJM5b3bbbKu+pEcqs26r/e1Wr9Syw3aujt10GG7V/0G/cQ1vE8Mf+WHqjJUdav+kXQq2uVGubfmddf9CC1w3aujt10Jw3aujp9xDNYvh63ToeqMXQVb/wAb6FSl65iw2Pe/7O6TH4kPthu1dHTXQ9tiWBaUFs0MssCIxk7Fcu3TMl5jMxahjgaU6HN+aNkmgqYZkLct5ZrwNFS7m/nZPGoIplXaPuu3WTxqCFyehby1m3Km5pD5n0m3Gm5pD5nm2K/OzPX+CVk/DQABHm0AAAAAAAAAAAAAAAAAAAAAAAAAAAAAAAAAH0pfaI/3p3nzPpS+0R/vTvN1N8eD1X3MY/0sqqf8r+dk8agU/wCV/OyeNQeqrcQ7LWXcabmkPmfuXcabmkPneeaYqv8AmzPUlZPw0SCLxeR5tJBF4vAJBF4vAJBF4vAJBF4vAJBF4vAJBF4vAJBF4vAJBF4vAJBF4vAJBF4vAJBF4vAJPpTe0R/vTvPlefSl9oj/AHp3m+m+PB6r7mMf6WVdOnoP52TxqSRT/kfzsnjUk9UWeRDNlVsr2S1VkVdLTwQwvatM1170X15/mUeO7Q0Wm6neY/iL70o+iN71MqpWKukkRz4ooodpCVNfUy5sUEMbyRqsd2hotL2vMY7tDRabteZlAc3cqfgRz3Or42avHdoaLS9rzGO7Q0Wl7XmZQDuVPwIXOr42avHdoaLS9rzGO7Q0Wm7XmZQDuVPwIXOr42avHdoaLTdrzGO7Q0Wl7XmZQDuVPwIXOr42avHdoaLS9rzGO7Q0Wl7XmZQDuVPwIXOr42avHdoaLS9rzGO7Q0Wm7XmZQDuVPwIXOr42avHdoaLS9rzGO7Q0Wm7XmZQDuVPwIXOr42avHdoaLTdrzGO7Q0Wm7XmZQDuVPwIXOr42avHdoaLTdrzGO7Q0Wm7XmZQDuVPwIXOr42avHdoaLTdrzGO7Q0Wm7XmZQDuVPwIXOr42avHdoaLTdrzGO7Q0Wm7XmZQDuVPwIXOr42avHdoaLTdrzGO7Q0Wm7XmZQDuVPwIXOr42avHdoaLTdrzPbYmzKuq7YoaZ9NTo2WdjFVt99yqnzMOWmxf+pLL6XH4kNkqip1MhfZ8TZKxGqijScb2nR6ZFVj1/3ZPj/koJpdzfzsnjUkteRP5oxv8AEX3pR9Eb3qZVTVfxF96UfRG96mVUgan40RWK35iIgAGg5QAAAAAAAAAAAAAAAAAAAAAAAAAAAAAAAAAWmxf+pLL6XH4kKstNi/8AUll9Lj8SGyV+tG2T8SH1R0il3N3OyeNSSKXc387J41JLEtxa3vM7s2sS07RrqSaioZp4kpmtVzEzX3rmM6uxW37/AHTUdR0urij/AJqX0G+tfgfLJx8BvUcUyigjibbOCdh8uZG422c5wrb/ABTU6owrb/FNTqnRsnHwG9QycfAb1GNvg1NVslas5zhS3+KanVGFbf4pqdU6Nk4+A3qGTj4DeoW+DUWyVqznOFbf4pqdUYVt/imp1To2Tj4DeoZOPgN6hb4NRbJWrOc4Vt/imp1RhW3+KanVOjZOPgN6hk4+A3qFvg1Fslas5zhS3+KanVGFbf4pqdU6Nk4+A3qGTj4DeoW+DUWyVqznOFLf4pqdUYUt/imp1To2Tj4DeoZOPgN6hb4NRbJWrOc4Vt/imp1RhS3+KanVOjZOPgN6hk4+A3qFvg1Fslas5zhW3+KanVGFLf4pqdU6Nk4+A3qGTj4DeoW+DUWyVqznOFLf4pqdUYVt/imp1To2Tj4DeoZOPgN6hb4NRbJWrOc4Ut/imp1RhW3+KanVOjZOPgN6hk4+A3qFvg1Fslas5zhS3+KanVGFLf4pqdU6Nk4+A3qGTj4DeoW+DUWyVqznOFbf4pqdUYUt/imp1To2Tj4DeoZOPgN6hb4NRbJWrOc4Vt/imo1Sw2P7G7bp7ds+aazJ2Rx1DHPcqZkRHIbXJx8BvUHRR3fkb1H1UMELUSZnLw2Uok83sPzS7m69yJ+JJmzcNfmC8oIYkpI7omergpvgkEiT2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AutoShape 6" descr="data:image/jpeg;base64,/9j/4AAQSkZJRgABAQAAAQABAAD/2wCEAAkGBwgHBgkIBwgKCgkLDRYPDQwMDRsUFRAWIB0iIiAdHx8kKDQsJCYxJx8fLT0tMTU3Ojo6Iys/RD84QzQ5OjcBCgoKDQwNGg8PGjclHyU3Nzc3Nzc3Nzc3Nzc3Nzc3Nzc3Nzc3Nzc3Nzc3Nzc3Nzc3Nzc3Nzc3Nzc3Nzc3Nzc3N//AABEIAJoA4wMBIgACEQEDEQH/xAAbAAEAAwEBAQEAAAAAAAAAAAAAAQUGBwQDAv/EAEUQAAEDAQMEDggEBQQDAAAAAAABAgMEBREWEyFUkgYSM1FSVWVzdJGisbLRIjE0NUFhgZMjMnFyBxQ2QmJTY6HBFSQl/8QAGwEBAAIDAQEAAAAAAAAAAAAAAAUGAgMEBwH/xAA3EQACAAQDBQYEBgIDAQAAAAAAAQIDBBUFEVEhMVJTkRIUQWFxoTM0gbETIjKSwfBD8SRC0Qb/2gAMAwEAAhEDEQA/ANzbGyCOzJ4mVD6975Y0kXIuYjUvX1JeeDGVJvWrrxlbs39vpOit71M4TVPRSY5Sia2vzK1V4lUS50UEL2I2uMqTlXXjGMqTlXXjMVeLzdb5Gnuc93qtV0NrjKk5V14xjKk5V14zFXi8W+Rp7i71Wq6G1xlScq68YxlScq68ZirxeLfI09xd6rVdDa4ypOVdeMYypOVdeMxV4vFvkae4u9VquhtcZUnKuvGMZUnKuvGYq8Xi3yNPcXeq1XQ2uMqTlXXjGMqTlXXjMVeLxb5GnuLvVarobXGVJyrrxjGVJyrrxmKvF4t8jT3F3qtV0NrjKk5V14xjKk5V14zFXi8W+Rp7i71Wq6G1xlScq68YxlScq68ZirxeLfI09xd6rVdDa4ypOVdeMYypOVdeMxWcX57hb5G/L3F2qtfY2uMqPlXXjGMqPlXXjMY1jnSpHdc5VuuXfDGK9XIn9qKq/ohj3KmX+zJYpWP/AEbPGVJyrrxjGVJyrrxmKS9UXeT1rvDPfcZdwkae5jdqrX2NrjKk5V14z70WymmrayClY602LNI2NFc9lyXrcYMsNj/v2zukx+JDCZQSYYG0tvqbJWK1MUyGFvxXgdBo7Tqkhue7bq1727ZfWqI5UQHkpNydzsnjUEC8i0fl/qM5s49vpOjN71M4aPZx7fSdGb3qZws1J8CEpmIfMxkAA6TiAAAAAAAAAAAAAAAAAAAAAAAPgJu9FVuW5PWu8ehlMs9M6SG5Xx7o3fThITTQ1LPxqZmURPzbT0k/RyFrZ8McsyVVnJkp491pX5r0XeVSJr69SIXEvDpno9M9SUo6Nzosmt/9zXpoeZIdvJZ9c1PRke1kibzk+P1P2tHkf/LuVMzE2rfqt/cXaU9LTRujW9scjtu2JEvVHfJEP1I+FzX5WCdjJFRz3OjzLdd67s92ZCmxY7HE12YW4d307Sf10LNDhECX5ms/5yy6eJmqilfDTUlM1qrPP+I5ETPvNTvPLVRMgkyTV2z25nuT1K7eQ1k8DnLJUUqo+omRGMl+EbShmjipVyFC1aioVLnzbW/a76N+fzJvC8Z7w8vHe/V+L0S3asicQwz8Hdu8PTy1b3lYt6LcqXHv2Pe/rO6TH4jxzQyQrdMm1d69qq3qn6ns2Pe/rO6TH4izxxKOU2n4Mg5cLhnQprxX3NtSbk7nZPGpIpNydzsnjUFY7LLwZvZx7fSdGb3qZw0ezj2+k6M3vUzhZaT4EJTMQ+ZjIAB0nEAAAAAAAAAAAAAAAAAAAAACUu2yX+r4kEp+ZL/VvHxg91HCxJEfBaMcMib6K001EyRWtfUrTyubnSaJM5l6aWka5EWhkncq5kWX/pENPZzNqz06OGlR+ZGo701/4KH/APS9rL82f1STy8stpccD7Oez7tr32H3o028bah2d8qI6/eT4In0PQioeehW6BInr6cSIxyfpmRfqejMnqKLUdpzHn9C3SVD+HsPMrUiqWtTc50VFb/kmf/lL+orrSjqGtVkdVS0UN121atzl/UsnuSSrYiKiNgvc9f8AJUuROq9eoqrVRse2knsuOaL/AFYn3L9cxN4V2u8QJ6eX03vLMicR7KkxZbvr9d23IoZ4oo79rVMmd8dq1e9T0bHvf1ndJj8R5p30z88MEkf6ybZO49Ox739Z3SY+89Rg7X4D7WeeT35Lw8ihfl7xD2d2a3evmbik3J3OyeNQRSbk7nZPGpJALcXPMzezhP8A6FH0Zv8A2Zw0ezn3hR9Gb3qZwsNJ8CEpuIfMxkAA6TiAAAAAAAAAAAAAAAAAAAAAAAPgPXTT1DVSGiajHuzbZiek76/D6FrRSshmbFC7+brpMzpHKqtj37l8iha5Wo7auVL/AF3KemGp/lKd6Q5ppkuV/BbvJ81IbEcOU+FpLf7+bei08SVoq38GLNvd/di1NZlKefbvSRUWFyMyrFuzr8PmfpzXIjklrn7VFRHbVqNVL/Vn+HrQzzZck2goG5k27ZJf3Kt6J1H0lrMslsNvzOuc36KiFMiwOZ2l2Xs81ns7SX/rLTDi0tpuJbf5yz+uhcTTZFkkVIxuUg9J0Lv7m76FFNLtkdVWTNJGqZ5Ke/8AL80T4ofmqrZXx0lfG+6eP8KRfmmdL/1S88VQ9j58tD+Ht/SVif2O+P0JzCsHcl5xbX457dq3p/dMiMQxNTVkty0+68/Bo/E0yzO2z2MR6+tWpdf9PUevY/7+s7pMfeeFVVVVVW9V+J7tj/v6zukx+JC1RQqCS1DoyAlxOKfC3qjb0m5O52TxqCKXc3c7J41JKx2mXfIzmzlf/fpOit71M4bHZXZFbXVdJLTRI9iUzUVdsiZ85SLsbtXR010JaRilFKlqCZNhTW9ZlXrKKojnxxQwNp+RUgtsN2ro6a6DDdq6OmuhuvGH86H9yOS31XLfQqQW2G7V0dNdBhu1dHTXQXjD+dD1Qt9Vy30KkFthu1dHTXQYbtXR010F4w/nQ9ULfVct9CpBbYbtXR010GG7V0dPuILxh/Oh/chb6rlvoVILbDdq6Omugw3aujproLxh/Oh6oW+q5b6FSC2w3aujproMN2ro6a6C8Yfzof3IW+q5b6FSC2w3aujp9xBhu1dHT7iC8YfzoeqFvquW+hUgtsN2ro6fcQYbtXR0+4gvGH86Hqhb6rlvoVILbDdq6On3EGG7V0dPuILxh/Oh6oW+q5b6FSO7eLbDdq6On3EGG7V0dv3EF4w/nQ9Ufe4VfLfQrWTObUJM5b3bbbKu+pEcqs26r/e1Wr9Syw3aujt10GG7V/0G/cQ1vE8Mf+WHqjJUdav+kXQq2uVGubfmddf9CC1w3aujt10Jw3aujp9xDNYvh63ToeqMXQVb/wAb6FSl65iw2Pe/7O6TH4kPthu1dHTXQ9tiWBaUFs0MssCIxk7Fcu3TMl5jMxahjgaU6HN+aNkmgqYZkLct5ZrwNFS7m/nZPGoIplXaPuu3WTxqCFyehby1m3Km5pD5n0m3Gm5pD5nm2K/OzPX+CVk/DQABHm0AAAAAAAAAAAAAAAAAAAAAAAAAAAAAAAAAH0pfaI/3p3nzPpS+0R/vTvN1N8eD1X3MY/0sqqf8r+dk8agU/wCV/OyeNQeqrcQ7LWXcabmkPmfuXcabmkPneeaYqv8AmzPUlZPw0SCLxeR5tJBF4vAJBF4vAJBF4vAJBF4vAJBF4vAJBF4vAJBF4vAJBF4vAJBF4vAJBF4vAJBF4vAJPpTe0R/vTvPlefSl9oj/AHp3m+m+PB6r7mMf6WVdOnoP52TxqSRT/kfzsnjUk9UWeRDNlVsr2S1VkVdLTwQwvatM1170X15/mUeO7Q0Wm6neY/iL70o+iN71MqpWKukkRz4ooodpCVNfUy5sUEMbyRqsd2hotL2vMY7tDRabteZlAc3cqfgRz3Or42avHdoaLS9rzGO7Q0Wl7XmZQDuVPwIXOr42avHdoaLS9rzGO7Q0Wm7XmZQDuVPwIXOr42avHdoaLTdrzGO7Q0Wl7XmZQDuVPwIXOr42avHdoaLS9rzGO7Q0Wl7XmZQDuVPwIXOr42avHdoaLS9rzGO7Q0Wm7XmZQDuVPwIXOr42avHdoaLS9rzGO7Q0Wm7XmZQDuVPwIXOr42avHdoaLTdrzGO7Q0Wm7XmZQDuVPwIXOr42avHdoaLTdrzGO7Q0Wm7XmZQDuVPwIXOr42avHdoaLTdrzGO7Q0Wm7XmZQDuVPwIXOr42avHdoaLTdrzGO7Q0Wm7XmZQDuVPwIXOr42avHdoaLTdrzGO7Q0Wm7XmZQDuVPwIXOr42avHdoaLTdrzPbYmzKuq7YoaZ9NTo2WdjFVt99yqnzMOWmxf+pLL6XH4kNkqip1MhfZ8TZKxGqijScb2nR6ZFVj1/3ZPj/koJpdzfzsnjUkteRP5oxv8AEX3pR9Eb3qZVTVfxF96UfRG96mVUgan40RWK35iIgAGg5QAAAAAAAAAAAAAAAAAAAAAAAAAAAAAAAAAWmxf+pLL6XH4kKstNi/8AUll9Lj8SGyV+tG2T8SH1R0il3N3OyeNSSKXc387J41JLEtxa3vM7s2sS07RrqSaioZp4kpmtVzEzX3rmM6uxW37/AHTUdR0urij/AJqX0G+tfgfLJx8BvUcUyigjibbOCdh8uZG422c5wrb/ABTU6owrb/FNTqnRsnHwG9QycfAb1GNvg1NVslas5zhS3+KanVGFbf4pqdU6Nk4+A3qGTj4DeoW+DUWyVqznOFbf4pqdUYVt/imp1To2Tj4DeoZOPgN6hb4NRbJWrOc4Vt/imp1RhW3+KanVOjZOPgN6hk4+A3qFvg1Fslas5zhS3+KanVGFbf4pqdU6Nk4+A3qGTj4DeoW+DUWyVqznOFLf4pqdUYUt/imp1To2Tj4DeoZOPgN6hb4NRbJWrOc4Vt/imp1RhS3+KanVOjZOPgN6hk4+A3qFvg1Fslas5zhW3+KanVGFLf4pqdU6Nk4+A3qGTj4DeoW+DUWyVqznOFLf4pqdUYVt/imp1To2Tj4DeoZOPgN6hb4NRbJWrOc4Ut/imp1RhW3+KanVOjZOPgN6hk4+A3qFvg1Fslas5zhS3+KanVGFLf4pqdU6Nk4+A3qGTj4DeoW+DUWyVqznOFbf4pqdUYUt/imp1To2Tj4DeoZOPgN6hb4NRbJWrOc4Vt/imo1Sw2P7G7bp7ds+aazJ2Rx1DHPcqZkRHIbXJx8BvUHRR3fkb1H1UMELUSZnLw2Uok83sPzS7m69yJ+JJmzcNfmC8oIYkpI7omergpvgkEiT2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 descr="IMG_06022014_09534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3375" y="5973394"/>
            <a:ext cx="3667125" cy="457200"/>
          </a:xfrm>
          <a:prstGeom prst="rect">
            <a:avLst/>
          </a:prstGeom>
        </p:spPr>
      </p:pic>
      <p:pic>
        <p:nvPicPr>
          <p:cNvPr id="20" name="Picture 19" descr="IMG_06022014_09534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32241" y="5652698"/>
            <a:ext cx="1800200" cy="816484"/>
          </a:xfrm>
          <a:prstGeom prst="rect">
            <a:avLst/>
          </a:prstGeom>
        </p:spPr>
      </p:pic>
      <p:pic>
        <p:nvPicPr>
          <p:cNvPr id="17" name="Picture 16" descr="untitled"/>
          <p:cNvPicPr/>
          <p:nvPr/>
        </p:nvPicPr>
        <p:blipFill>
          <a:blip r:embed="rId5"/>
          <a:srcRect t="17114" r="18868" b="11795"/>
          <a:stretch>
            <a:fillRect/>
          </a:stretch>
        </p:blipFill>
        <p:spPr bwMode="auto">
          <a:xfrm>
            <a:off x="214282" y="214289"/>
            <a:ext cx="4572032" cy="57416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500166" y="2867237"/>
            <a:ext cx="3143272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GB" sz="21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</a:rPr>
              <a:t>Social and Economic Impact of Child Under-nutrition</a:t>
            </a:r>
            <a:endParaRPr lang="en-GB" sz="21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 descr="IMG_06022014_095354.png"/>
          <p:cNvPicPr>
            <a:picLocks noChangeAspect="1"/>
          </p:cNvPicPr>
          <p:nvPr/>
        </p:nvPicPr>
        <p:blipFill>
          <a:blip r:embed="rId6" cstate="email"/>
          <a:srcRect t="7086"/>
          <a:stretch>
            <a:fillRect/>
          </a:stretch>
        </p:blipFill>
        <p:spPr>
          <a:xfrm>
            <a:off x="4031970" y="5635598"/>
            <a:ext cx="2362763" cy="9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78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KF_20120113_WFP-Anne_Poulsen_0011"/>
          <p:cNvPicPr>
            <a:picLocks noChangeAspect="1" noChangeArrowheads="1"/>
          </p:cNvPicPr>
          <p:nvPr/>
        </p:nvPicPr>
        <p:blipFill>
          <a:blip r:embed="rId3" cstate="print"/>
          <a:srcRect l="9412" r="45600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43808" y="5638800"/>
          <a:ext cx="6096000" cy="64409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644090">
                <a:tc>
                  <a:txBody>
                    <a:bodyPr/>
                    <a:lstStyle/>
                    <a:p>
                      <a:pPr marL="93294" marR="13437" indent="-13437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900" kern="14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Gill Sans MT"/>
                        </a:rPr>
                        <a:t>Effects on </a:t>
                      </a:r>
                      <a:r>
                        <a:rPr lang="en-US" sz="3200" b="1" kern="140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Gill Sans MT"/>
                        </a:rPr>
                        <a:t>PRODUCTIVITY</a:t>
                      </a:r>
                      <a:endParaRPr lang="en-US" sz="800" kern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91125" marR="29579" marT="29579" marB="2957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800601" y="304800"/>
            <a:ext cx="405606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Gill Sans MT" pitchFamily="34" charset="0"/>
                <a:cs typeface="+mn-cs"/>
              </a:rPr>
              <a:t>Various studies have shown that when </a:t>
            </a:r>
            <a:r>
              <a:rPr lang="en-US" sz="2400" b="1" dirty="0">
                <a:latin typeface="Gill Sans MT" pitchFamily="34" charset="0"/>
                <a:cs typeface="+mn-cs"/>
              </a:rPr>
              <a:t>a child is stunted, this will </a:t>
            </a:r>
            <a:r>
              <a:rPr lang="en-US" sz="2400" b="1" dirty="0" smtClean="0">
                <a:latin typeface="Gill Sans MT" pitchFamily="34" charset="0"/>
                <a:cs typeface="+mn-cs"/>
              </a:rPr>
              <a:t>have an impact on him/her </a:t>
            </a:r>
            <a:r>
              <a:rPr lang="en-US" sz="2400" b="1" dirty="0">
                <a:latin typeface="Gill Sans MT" pitchFamily="34" charset="0"/>
                <a:cs typeface="+mn-cs"/>
              </a:rPr>
              <a:t>when </a:t>
            </a:r>
            <a:r>
              <a:rPr lang="en-US" sz="2400" b="1" dirty="0" smtClean="0">
                <a:latin typeface="Gill Sans MT" pitchFamily="34" charset="0"/>
                <a:cs typeface="+mn-cs"/>
              </a:rPr>
              <a:t>he/she enters </a:t>
            </a:r>
            <a:r>
              <a:rPr lang="en-US" sz="2400" b="1" dirty="0">
                <a:latin typeface="Gill Sans MT" pitchFamily="34" charset="0"/>
                <a:cs typeface="+mn-cs"/>
              </a:rPr>
              <a:t>the </a:t>
            </a:r>
            <a:r>
              <a:rPr lang="en-US" sz="2400" b="1" dirty="0" err="1">
                <a:latin typeface="Gill Sans MT" pitchFamily="34" charset="0"/>
                <a:cs typeface="+mn-cs"/>
              </a:rPr>
              <a:t>labour</a:t>
            </a:r>
            <a:r>
              <a:rPr lang="en-US" sz="2400" b="1" dirty="0">
                <a:latin typeface="Gill Sans MT" pitchFamily="34" charset="0"/>
                <a:cs typeface="+mn-cs"/>
              </a:rPr>
              <a:t> </a:t>
            </a:r>
            <a:r>
              <a:rPr lang="en-US" sz="2400" b="1" dirty="0" smtClean="0">
                <a:latin typeface="Gill Sans MT" pitchFamily="34" charset="0"/>
                <a:cs typeface="+mn-cs"/>
              </a:rPr>
              <a:t>force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Gill Sans MT" pitchFamily="34" charset="0"/>
              <a:cs typeface="+mn-cs"/>
            </a:endParaRPr>
          </a:p>
          <a:p>
            <a:pPr lvl="0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  <a:cs typeface="+mn-cs"/>
              </a:rPr>
              <a:t>In general, stunted workers are less </a:t>
            </a:r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</a:rPr>
              <a:t>productive in </a:t>
            </a:r>
            <a:r>
              <a:rPr lang="en-GB" sz="2400" b="1" dirty="0" smtClean="0">
                <a:solidFill>
                  <a:srgbClr val="FF0000"/>
                </a:solidFill>
                <a:latin typeface="Gill Sans MT" pitchFamily="34" charset="0"/>
              </a:rPr>
              <a:t>manual and non-manual labour </a:t>
            </a:r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</a:rPr>
              <a:t>than non-stunted </a:t>
            </a:r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  <a:cs typeface="+mn-cs"/>
              </a:rPr>
              <a:t>workers, and are less able to contribute to the national economy.</a:t>
            </a:r>
            <a:endParaRPr lang="en-US" sz="2400" dirty="0" smtClean="0">
              <a:solidFill>
                <a:srgbClr val="FF0000"/>
              </a:solidFill>
              <a:latin typeface="Gill Sans MT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523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44485"/>
              </p:ext>
            </p:extLst>
          </p:nvPr>
        </p:nvGraphicFramePr>
        <p:xfrm>
          <a:off x="323528" y="914404"/>
          <a:ext cx="8640959" cy="5705707"/>
        </p:xfrm>
        <a:graphic>
          <a:graphicData uri="http://schemas.openxmlformats.org/drawingml/2006/table">
            <a:tbl>
              <a:tblPr/>
              <a:tblGrid>
                <a:gridCol w="1045388"/>
                <a:gridCol w="982115"/>
                <a:gridCol w="1100410"/>
                <a:gridCol w="1100410"/>
                <a:gridCol w="781290"/>
                <a:gridCol w="1034383"/>
                <a:gridCol w="1034383"/>
                <a:gridCol w="781290"/>
                <a:gridCol w="781290"/>
              </a:tblGrid>
              <a:tr h="40828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 Country </a:t>
                      </a:r>
                    </a:p>
                  </a:txBody>
                  <a:tcPr marL="7841" marR="7841" marT="7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Population of Working Age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Lost Productivity in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Lost Productivity in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(15-64)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Non-Manual Activities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Manual Activities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74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Number of People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Estimated stunting Prevalence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National Currency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USD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% of GDP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National Currency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USD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% GDP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5540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Egypt</a:t>
                      </a:r>
                    </a:p>
                  </a:txBody>
                  <a:tcPr marL="7841" marR="7841" marT="7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20 Million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40%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2.7 billion EGP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483 million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0.30%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10.7 billion EGP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2 billion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1.00%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40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Ethiopia</a:t>
                      </a:r>
                    </a:p>
                  </a:txBody>
                  <a:tcPr marL="7841" marR="7841" marT="7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26 Million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67%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616 million ETB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52 Million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0.20%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12.9 billion ETB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1.1 billion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3.80%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0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Swaziland</a:t>
                      </a:r>
                    </a:p>
                  </a:txBody>
                  <a:tcPr marL="7841" marR="7841" marT="7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270 Thousand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40%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251 million SZL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30 million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1.00%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126 million SZL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15  million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0.50%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0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Uganda</a:t>
                      </a:r>
                    </a:p>
                  </a:txBody>
                  <a:tcPr marL="7841" marR="7841" marT="7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8 Million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54%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218 billion UGX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108 million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0.70%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366 billion UGX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180 million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1.10%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Burkina Faso</a:t>
                      </a:r>
                    </a:p>
                  </a:txBody>
                  <a:tcPr marL="7841" marR="7841" marT="7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4,7 million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52%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20,8 billion CFA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40,8 million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0.39%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37,2 billion CFA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73 million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0.70%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4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Ghana</a:t>
                      </a:r>
                    </a:p>
                  </a:txBody>
                  <a:tcPr marL="7841" marR="7841" marT="7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5,5 million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37%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628 million GHC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350 million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0.86%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319 million GHC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178 million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0.44%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Malawi</a:t>
                      </a:r>
                    </a:p>
                  </a:txBody>
                  <a:tcPr marL="7841" marR="7841" marT="7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4,5 million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60%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25 billion MWK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102 million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1.76%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16,5 billion MWK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67 million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1.15%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4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Rwanda</a:t>
                      </a:r>
                    </a:p>
                  </a:txBody>
                  <a:tcPr marL="7841" marR="7841" marT="78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3,0 million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49%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40,4 billion RWF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66 million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0.98%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86,5 billion RWF  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141 million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1.98%</a:t>
                      </a:r>
                    </a:p>
                  </a:txBody>
                  <a:tcPr marL="7841" marR="7841" marT="7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32" y="0"/>
            <a:ext cx="9144000" cy="914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How much on Productivity?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99553" y="1626227"/>
            <a:ext cx="902500" cy="48965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72400" y="1626227"/>
            <a:ext cx="745755" cy="48965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644008" y="2492896"/>
            <a:ext cx="518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52320" y="3068960"/>
            <a:ext cx="5762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19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Economic Impact of Child Undernutrition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23850" y="5692777"/>
            <a:ext cx="8351838" cy="708025"/>
          </a:xfrm>
          <a:prstGeom prst="rect">
            <a:avLst/>
          </a:prstGeom>
          <a:solidFill>
            <a:schemeClr val="bg2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ct val="150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GB" sz="2000" dirty="0">
                <a:latin typeface="Gill Sans MT" pitchFamily="34" charset="0"/>
              </a:rPr>
              <a:t>The aggregate cost estimation for Health, Education and Productivity are equivalent to between </a:t>
            </a:r>
            <a:r>
              <a:rPr lang="en-GB" sz="2000" b="1" dirty="0">
                <a:solidFill>
                  <a:srgbClr val="FF0000"/>
                </a:solidFill>
                <a:latin typeface="Gill Sans MT" pitchFamily="34" charset="0"/>
              </a:rPr>
              <a:t>1.9% to 16.5% of GDP</a:t>
            </a:r>
            <a:endParaRPr lang="en-US" sz="20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57650" y="1219200"/>
            <a:ext cx="4891088" cy="4267200"/>
            <a:chOff x="4057650" y="1219200"/>
            <a:chExt cx="4891088" cy="4267200"/>
          </a:xfrm>
        </p:grpSpPr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219200"/>
              <a:ext cx="4833938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6553200" y="1524000"/>
              <a:ext cx="228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Calibri" pitchFamily="34" charset="0"/>
                </a:rPr>
                <a:t>.</a:t>
              </a:r>
              <a:endParaRPr lang="en-US" sz="3200" dirty="0"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427538" y="2565402"/>
              <a:ext cx="649287" cy="576263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181601" y="3810002"/>
              <a:ext cx="1223963" cy="1152525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184" name="TextBox 8"/>
            <p:cNvSpPr txBox="1">
              <a:spLocks noChangeArrowheads="1"/>
            </p:cNvSpPr>
            <p:nvPr/>
          </p:nvSpPr>
          <p:spPr bwMode="auto">
            <a:xfrm>
              <a:off x="4057650" y="2249271"/>
              <a:ext cx="16573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 smtClean="0">
                  <a:latin typeface="Arial Black"/>
                  <a:cs typeface="Arial Black"/>
                </a:rPr>
                <a:t>BURKINA FASO</a:t>
              </a:r>
              <a:endParaRPr lang="en-US" sz="1200" b="1" dirty="0">
                <a:latin typeface="Arial Black"/>
                <a:cs typeface="Arial Black"/>
              </a:endParaRPr>
            </a:p>
            <a:p>
              <a:r>
                <a:rPr lang="en-US" sz="1100" b="1" dirty="0" smtClean="0">
                  <a:latin typeface="Arial Black"/>
                  <a:cs typeface="Arial Black"/>
                </a:rPr>
                <a:t>7.6</a:t>
              </a:r>
              <a:r>
                <a:rPr lang="en-US" sz="1100" b="1" dirty="0">
                  <a:latin typeface="Arial Black"/>
                  <a:cs typeface="Arial Black"/>
                </a:rPr>
                <a:t>%  </a:t>
              </a:r>
              <a:r>
                <a:rPr lang="en-US" sz="1200" b="1" dirty="0">
                  <a:latin typeface="Arial Black"/>
                  <a:cs typeface="Arial Black"/>
                </a:rPr>
                <a:t>of GDP </a:t>
              </a:r>
            </a:p>
            <a:p>
              <a:r>
                <a:rPr lang="en-US" sz="1200" b="1" dirty="0" smtClean="0">
                  <a:latin typeface="Arial Black"/>
                  <a:cs typeface="Arial Black"/>
                </a:rPr>
                <a:t>$ 802 million </a:t>
              </a:r>
              <a:endParaRPr lang="en-US" sz="1200" b="1" dirty="0">
                <a:latin typeface="Arial Black"/>
                <a:cs typeface="Arial Black"/>
              </a:endParaRPr>
            </a:p>
          </p:txBody>
        </p:sp>
        <p:sp>
          <p:nvSpPr>
            <p:cNvPr id="50185" name="TextBox 9"/>
            <p:cNvSpPr txBox="1">
              <a:spLocks noChangeArrowheads="1"/>
            </p:cNvSpPr>
            <p:nvPr/>
          </p:nvSpPr>
          <p:spPr bwMode="auto">
            <a:xfrm>
              <a:off x="4876800" y="4038602"/>
              <a:ext cx="12573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latin typeface="Arial Black"/>
                  <a:cs typeface="Arial Black"/>
                </a:rPr>
                <a:t>MALAWI</a:t>
              </a:r>
            </a:p>
            <a:p>
              <a:r>
                <a:rPr lang="en-US" sz="1050" b="1" dirty="0" smtClean="0">
                  <a:latin typeface="Arial Black"/>
                  <a:cs typeface="Arial Black"/>
                </a:rPr>
                <a:t>10.3% </a:t>
              </a:r>
              <a:r>
                <a:rPr lang="en-US" sz="1200" b="1" dirty="0" smtClean="0">
                  <a:latin typeface="Arial Black"/>
                  <a:cs typeface="Arial Black"/>
                </a:rPr>
                <a:t>GDP </a:t>
              </a:r>
              <a:endParaRPr lang="en-US" sz="1200" b="1" dirty="0">
                <a:latin typeface="Arial Black"/>
                <a:cs typeface="Arial Black"/>
              </a:endParaRPr>
            </a:p>
            <a:p>
              <a:r>
                <a:rPr lang="en-US" sz="1200" b="1" dirty="0" smtClean="0">
                  <a:latin typeface="Arial Black"/>
                  <a:cs typeface="Arial Black"/>
                </a:rPr>
                <a:t>$ 597 million</a:t>
              </a:r>
              <a:endParaRPr lang="en-US" sz="1200" b="1" dirty="0">
                <a:latin typeface="Arial Black"/>
                <a:cs typeface="Arial Black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943600" y="3352800"/>
              <a:ext cx="533399" cy="533400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5410200" y="2993806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Arial Black"/>
                  <a:cs typeface="Arial Black"/>
                </a:rPr>
                <a:t>Rwanda</a:t>
              </a:r>
              <a:endParaRPr lang="en-US" sz="1200" b="1" dirty="0">
                <a:latin typeface="Arial Black"/>
                <a:cs typeface="Arial Black"/>
              </a:endParaRPr>
            </a:p>
            <a:p>
              <a:r>
                <a:rPr lang="en-US" sz="1100" b="1" dirty="0" smtClean="0">
                  <a:latin typeface="Arial Black"/>
                  <a:cs typeface="Arial Black"/>
                </a:rPr>
                <a:t>11.5_%  </a:t>
              </a:r>
              <a:r>
                <a:rPr lang="en-US" sz="1200" b="1" dirty="0">
                  <a:latin typeface="Arial Black"/>
                  <a:cs typeface="Arial Black"/>
                </a:rPr>
                <a:t>of GDP </a:t>
              </a:r>
            </a:p>
            <a:p>
              <a:r>
                <a:rPr lang="en-US" sz="1200" b="1" dirty="0" smtClean="0">
                  <a:latin typeface="Arial Black"/>
                  <a:cs typeface="Arial Black"/>
                </a:rPr>
                <a:t>$ 820 million</a:t>
              </a:r>
              <a:endParaRPr lang="en-US" sz="1200" b="1" dirty="0">
                <a:latin typeface="Arial Black"/>
                <a:cs typeface="Arial Black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604833"/>
              </p:ext>
            </p:extLst>
          </p:nvPr>
        </p:nvGraphicFramePr>
        <p:xfrm>
          <a:off x="90490" y="1480387"/>
          <a:ext cx="3952875" cy="3494002"/>
        </p:xfrm>
        <a:graphic>
          <a:graphicData uri="http://schemas.openxmlformats.org/drawingml/2006/table">
            <a:tbl>
              <a:tblPr/>
              <a:tblGrid>
                <a:gridCol w="1266797"/>
                <a:gridCol w="1372363"/>
                <a:gridCol w="1313715"/>
              </a:tblGrid>
              <a:tr h="8221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Country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Losses in Local Currency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Annual Losses in USD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22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Egypt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EGP 20.3 billion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$3.7 billion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Ethiopia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ETB 55.5 billion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$4.5 billion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Swaziland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SZL 783 million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$76 million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Uganda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UGX 1.8 trillion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$899 million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Burkina Faso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FCFA 409 billion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$ 802 million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Ghana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GHC 4.6 trillion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$2.6 billion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Rwanda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RWF 503 billion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$ 820 million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Malawi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MWK 147 billion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$597 million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1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EGY_200811_WFP-Laura_Melo_06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6876" b="6679"/>
          <a:stretch>
            <a:fillRect/>
          </a:stretch>
        </p:blipFill>
        <p:spPr bwMode="auto">
          <a:xfrm>
            <a:off x="0" y="0"/>
            <a:ext cx="5299364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0" y="1052738"/>
            <a:ext cx="3492624" cy="4525963"/>
          </a:xfrm>
        </p:spPr>
        <p:txBody>
          <a:bodyPr anchor="ctr">
            <a:normAutofit fontScale="62500" lnSpcReduction="20000"/>
          </a:bodyPr>
          <a:lstStyle/>
          <a:p>
            <a:pPr algn="ctr">
              <a:buNone/>
            </a:pPr>
            <a:r>
              <a:rPr lang="en-GB" sz="6600" b="1" dirty="0" smtClean="0">
                <a:solidFill>
                  <a:srgbClr val="C00000"/>
                </a:solidFill>
                <a:latin typeface="Gill Sans MT" pitchFamily="34" charset="0"/>
              </a:rPr>
              <a:t>What are the potential savings of a reduction in child stunting prevalence?</a:t>
            </a:r>
            <a:endParaRPr lang="en-US" sz="6600" b="1" dirty="0">
              <a:solidFill>
                <a:srgbClr val="C0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Summary of Savings Scenarios</a:t>
            </a:r>
            <a:endParaRPr lang="en-US" sz="4000" dirty="0">
              <a:latin typeface="Gill Sans M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313205"/>
              </p:ext>
            </p:extLst>
          </p:nvPr>
        </p:nvGraphicFramePr>
        <p:xfrm>
          <a:off x="467545" y="1340769"/>
          <a:ext cx="7920878" cy="5184576"/>
        </p:xfrm>
        <a:graphic>
          <a:graphicData uri="http://schemas.openxmlformats.org/drawingml/2006/table">
            <a:tbl>
              <a:tblPr/>
              <a:tblGrid>
                <a:gridCol w="2639462"/>
                <a:gridCol w="2640708"/>
                <a:gridCol w="2640708"/>
              </a:tblGrid>
              <a:tr h="3168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Country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Gill Sans MT"/>
                        </a:rPr>
                        <a:t>Average Annual Savings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8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Scenario #1: Halving the Prevalence of Child Under-nutrition by 2025 (in million USD)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Scenario #2: The ‘Goal’ Scenario:  “10% Stunting and 5% Underweight by 2025” (in million USD)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62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Egypt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   133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   165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Ethiopia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   376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   784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Swaziland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      3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      4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Uganda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    88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   131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Burkina Faso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   851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1,453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Ghana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2,285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2,954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Malawi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   814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1,137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Rwanda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   149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   184 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1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Total</a:t>
                      </a:r>
                    </a:p>
                  </a:txBody>
                  <a:tcPr marL="2610" marR="2610" marT="26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4,700 </a:t>
                      </a:r>
                    </a:p>
                  </a:txBody>
                  <a:tcPr marL="2610" marR="2610" marT="2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/>
                        </a:rPr>
                        <a:t>                             6,811 </a:t>
                      </a:r>
                    </a:p>
                  </a:txBody>
                  <a:tcPr marL="2610" marR="2610" marT="26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923928" y="5965046"/>
            <a:ext cx="2016224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6216" y="5949280"/>
            <a:ext cx="2016224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10 Findings from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from</a:t>
            </a: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the Cost of Hunger in Africa Study </a:t>
            </a:r>
            <a:r>
              <a:rPr lang="en-GB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*</a:t>
            </a:r>
            <a:endParaRPr lang="en-US" sz="36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88670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Gill Sans MT" pitchFamily="34" charset="0"/>
              </a:rPr>
              <a:t>* based on the results </a:t>
            </a:r>
            <a:r>
              <a:rPr lang="en-GB" sz="1400" smtClean="0">
                <a:solidFill>
                  <a:srgbClr val="FF0000"/>
                </a:solidFill>
                <a:latin typeface="Gill Sans MT" pitchFamily="34" charset="0"/>
              </a:rPr>
              <a:t>from the </a:t>
            </a:r>
            <a:r>
              <a:rPr lang="en-GB" sz="1400" dirty="0" smtClean="0">
                <a:solidFill>
                  <a:srgbClr val="FF0000"/>
                </a:solidFill>
                <a:latin typeface="Gill Sans MT" pitchFamily="34" charset="0"/>
              </a:rPr>
              <a:t>first </a:t>
            </a:r>
            <a:r>
              <a:rPr lang="en-GB" sz="1400" smtClean="0">
                <a:solidFill>
                  <a:srgbClr val="FF0000"/>
                </a:solidFill>
                <a:latin typeface="Gill Sans MT" pitchFamily="34" charset="0"/>
              </a:rPr>
              <a:t>8 countries </a:t>
            </a:r>
            <a:r>
              <a:rPr lang="en-GB" sz="1400" dirty="0" smtClean="0">
                <a:solidFill>
                  <a:srgbClr val="FF0000"/>
                </a:solidFill>
                <a:latin typeface="Gill Sans MT" pitchFamily="34" charset="0"/>
              </a:rPr>
              <a:t>countries. </a:t>
            </a:r>
            <a:endParaRPr lang="en-US" sz="1400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Some Concluding Facts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200"/>
            <a:ext cx="8229600" cy="4857409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buFont typeface="Wingdings" pitchFamily="2" charset="2"/>
              <a:buChar char="q"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Undernutrition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is responsible for 45% of all under-five deaths. </a:t>
            </a:r>
          </a:p>
          <a:p>
            <a:pPr>
              <a:spcBef>
                <a:spcPts val="1000"/>
              </a:spcBef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Stunting is irreversible, but preventable.  </a:t>
            </a:r>
          </a:p>
          <a:p>
            <a:pPr>
              <a:spcBef>
                <a:spcPts val="1000"/>
              </a:spcBef>
              <a:buFont typeface="Wingdings" pitchFamily="2" charset="2"/>
              <a:buChar char="q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Prevention is cost-effective: $1 invested can yield $16</a:t>
            </a:r>
          </a:p>
          <a:p>
            <a:pPr>
              <a:spcBef>
                <a:spcPts val="1000"/>
              </a:spcBef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 10% increase in GDP leads to a 6% reduction in stunting. </a:t>
            </a:r>
          </a:p>
          <a:p>
            <a:pPr>
              <a:spcBef>
                <a:spcPts val="1000"/>
              </a:spcBef>
              <a:buFont typeface="Wingdings" pitchFamily="2" charset="2"/>
              <a:buChar char="q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Malnutrition is multi-causal-&gt; must focus on nutrition-sensitive, as well as nutrition-specific programming. </a:t>
            </a:r>
          </a:p>
          <a:p>
            <a:pPr>
              <a:spcBef>
                <a:spcPts val="1000"/>
              </a:spcBef>
              <a:buFont typeface="Wingdings" pitchFamily="2" charset="2"/>
              <a:buChar char="q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Governments need support to address the underlying causes. </a:t>
            </a:r>
          </a:p>
          <a:p>
            <a:pPr>
              <a:spcBef>
                <a:spcPts val="1000"/>
              </a:spcBef>
              <a:buFont typeface="Wingdings" pitchFamily="2" charset="2"/>
              <a:buChar char="q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Partnerships are essential for a multi-sector approach. </a:t>
            </a:r>
          </a:p>
          <a:p>
            <a:pPr>
              <a:spcBef>
                <a:spcPts val="1000"/>
              </a:spcBef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COHA demonstrates the heavy costs governments are paying in terms of GDP and development, but it also has severe consequences for the community, the family and the child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21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0"/>
            <a:ext cx="6786578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Going 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60435"/>
            <a:ext cx="8458200" cy="559276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Continued collaboration with Member States and donors to enhance nutrition advocacy efforts.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2016 - Ongoing studies –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Chad,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Ghana, Madagascar, Mauritania, Mozambique, Lesotho, Mali, DRC, Zimbabwe.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Complete studies in a few more Countries (2016 -17)– including Nigeria, South Africa – undertake regional comparisons.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</a:pPr>
            <a:endParaRPr lang="en-US" sz="2000" dirty="0" smtClean="0"/>
          </a:p>
          <a:p>
            <a:pPr>
              <a:spcAft>
                <a:spcPts val="1000"/>
              </a:spcAft>
              <a:buClr>
                <a:schemeClr val="accent1">
                  <a:lumMod val="75000"/>
                </a:schemeClr>
              </a:buClr>
            </a:pPr>
            <a:endParaRPr lang="en-US" sz="2000" dirty="0" smtClean="0"/>
          </a:p>
          <a:p>
            <a:pPr marL="0" indent="0">
              <a:spcAft>
                <a:spcPts val="1000"/>
              </a:spcAft>
              <a:buClr>
                <a:schemeClr val="accent1">
                  <a:lumMod val="75000"/>
                </a:schemeClr>
              </a:buClr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868447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0"/>
            <a:ext cx="6786578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Going </a:t>
            </a: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5"/>
            <a:ext cx="8382000" cy="5708925"/>
          </a:xfrm>
        </p:spPr>
        <p:txBody>
          <a:bodyPr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Online Data repository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– with a dataset of over 20 Countries, data can be made available for “public good” - additional analysis and research - inform policy.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Expand the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continental analytical capacity.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With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ECLAC – adapt the methodology to analyze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“cost of closing the gap”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– identify and cost nutrition/nutrition- sensitive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response.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Continue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with 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M&amp;E and progress reviews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of the countries to ensure COHA is creating sustained impact on nutrition issues.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>
                <a:schemeClr val="accent1">
                  <a:lumMod val="75000"/>
                </a:schemeClr>
              </a:buClr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>
              <a:spcAft>
                <a:spcPts val="1000"/>
              </a:spcAft>
              <a:buClr>
                <a:schemeClr val="accent1">
                  <a:lumMod val="75000"/>
                </a:schemeClr>
              </a:buClr>
            </a:pPr>
            <a:endParaRPr lang="en-US" sz="2000" dirty="0" smtClean="0"/>
          </a:p>
          <a:p>
            <a:pPr>
              <a:spcAft>
                <a:spcPts val="1000"/>
              </a:spcAft>
              <a:buClr>
                <a:schemeClr val="accent1">
                  <a:lumMod val="75000"/>
                </a:schemeClr>
              </a:buClr>
            </a:pPr>
            <a:endParaRPr lang="en-US" sz="2000" dirty="0" smtClean="0"/>
          </a:p>
          <a:p>
            <a:pPr>
              <a:spcAft>
                <a:spcPts val="1000"/>
              </a:spcAft>
              <a:buClr>
                <a:schemeClr val="accent1">
                  <a:lumMod val="75000"/>
                </a:schemeClr>
              </a:buClr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39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0" dirty="0" smtClean="0"/>
              <a:t>A healthy childhood is an important and vital precondition to development. A</a:t>
            </a:r>
            <a:r>
              <a:rPr lang="en-US" sz="2800" dirty="0" smtClean="0"/>
              <a:t>ddressing stunting </a:t>
            </a:r>
            <a:r>
              <a:rPr lang="en-US" sz="2800" b="0" dirty="0" smtClean="0"/>
              <a:t>is a first and crucial investment to build the </a:t>
            </a:r>
            <a:r>
              <a:rPr lang="en-US" sz="2800" dirty="0" smtClean="0"/>
              <a:t>foundation of the economic and social transformation </a:t>
            </a:r>
            <a:r>
              <a:rPr lang="en-US" sz="2800" b="0" dirty="0" smtClean="0"/>
              <a:t>of Africa. </a:t>
            </a:r>
          </a:p>
          <a:p>
            <a:pPr algn="ctr">
              <a:buNone/>
            </a:pPr>
            <a:r>
              <a:rPr lang="en-US" sz="2800" dirty="0" smtClean="0"/>
              <a:t>(Malabo Declaration, SDGs, Agenda 2063)</a:t>
            </a:r>
            <a:endParaRPr lang="en-US" sz="28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Working together </a:t>
            </a:r>
            <a:b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we can make a difference</a:t>
            </a:r>
            <a:endParaRPr lang="en-US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4" name="Picture 2" descr="https://encrypted-tbn2.gstatic.com/images?q=tbn:ANd9GcRS1JFS1W9oGpuZkX45-cEX8HT1hOdwvkkb8wclKNkYq4nH9V1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1"/>
            <a:ext cx="4236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encrypted-tbn1.gstatic.com/images?q=tbn:ANd9GcSEN-kvccqQop7Rx5375sgdppHvpyBjTemN3uCNDwughn-9wsfP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079183"/>
            <a:ext cx="4191000" cy="27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6553200" y="1524000"/>
            <a:ext cx="22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.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9" name="Content Placeholder 3" descr="5091-74FB0A3A27BEEA7F852571A900631860-wfp_FFS-EDU_world0905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r="1510"/>
          <a:stretch>
            <a:fillRect/>
          </a:stretch>
        </p:blipFill>
        <p:spPr>
          <a:xfrm>
            <a:off x="4329885" y="2285992"/>
            <a:ext cx="4814115" cy="4572007"/>
          </a:xfrm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57158" y="1066800"/>
            <a:ext cx="8697144" cy="547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Under-nutrition caused 45% of all child deaths in the world in 2013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&gt; 90% in Asia and Africa.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Two billion people suffer                                                       from micronutrient deficiencies. 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18 of the 20 hardest                                                    affected countries are in                                                    sub-Saharan Africa. 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69-82% of all cases of child                                                                    under-nutrition are not                                                         treated properly.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The Nutrition Challenge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334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Thank You</a:t>
            </a:r>
            <a:br>
              <a:rPr lang="en-US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n-US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/>
            </a:r>
            <a:br>
              <a:rPr lang="en-US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</a:br>
            <a:r>
              <a:rPr lang="en-US" sz="7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Merci</a:t>
            </a:r>
            <a:endParaRPr lang="en-US" sz="7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lo Manjeru\Desktop\COHA Presentations\image001.png"/>
          <p:cNvPicPr>
            <a:picLocks noChangeAspect="1" noChangeArrowheads="1"/>
          </p:cNvPicPr>
          <p:nvPr/>
        </p:nvPicPr>
        <p:blipFill>
          <a:blip r:embed="rId3"/>
          <a:srcRect l="14683" t="30835" r="48248" b="18890"/>
          <a:stretch>
            <a:fillRect/>
          </a:stretch>
        </p:blipFill>
        <p:spPr bwMode="auto">
          <a:xfrm>
            <a:off x="3071802" y="2122578"/>
            <a:ext cx="6072198" cy="46300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The Nutrition Challenge</a:t>
            </a:r>
            <a:endParaRPr lang="en-GB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46856" y="1066800"/>
            <a:ext cx="8697144" cy="547260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0" dirty="0" smtClean="0">
                <a:latin typeface="Gill Sans MT" pitchFamily="34" charset="0"/>
              </a:rPr>
              <a:t>Globally 162 </a:t>
            </a:r>
            <a:r>
              <a:rPr lang="en-GB" sz="2400" b="0" dirty="0">
                <a:latin typeface="Gill Sans MT" pitchFamily="34" charset="0"/>
              </a:rPr>
              <a:t>million children under five years of age </a:t>
            </a:r>
            <a:r>
              <a:rPr lang="en-GB" sz="2400" b="0" dirty="0" smtClean="0">
                <a:latin typeface="Gill Sans MT" pitchFamily="34" charset="0"/>
              </a:rPr>
              <a:t>are stunted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ill Sans MT" pitchFamily="34" charset="0"/>
              </a:rPr>
              <a:t>The majority (40%) </a:t>
            </a:r>
            <a:r>
              <a:rPr lang="en-US" sz="2400" dirty="0">
                <a:latin typeface="Gill Sans MT" pitchFamily="34" charset="0"/>
              </a:rPr>
              <a:t>of the world’s stunted children </a:t>
            </a:r>
            <a:r>
              <a:rPr lang="en-US" sz="2400" dirty="0" smtClean="0">
                <a:latin typeface="Gill Sans MT" pitchFamily="34" charset="0"/>
              </a:rPr>
              <a:t>live </a:t>
            </a:r>
            <a:r>
              <a:rPr lang="en-US" sz="2400" dirty="0">
                <a:latin typeface="Gill Sans MT" pitchFamily="34" charset="0"/>
              </a:rPr>
              <a:t>in sub-Saharan </a:t>
            </a:r>
            <a:r>
              <a:rPr lang="en-US" sz="2400" dirty="0" smtClean="0">
                <a:latin typeface="Gill Sans MT" pitchFamily="34" charset="0"/>
              </a:rPr>
              <a:t>Africa. </a:t>
            </a:r>
            <a:endParaRPr lang="en-GB" sz="2400" b="0" dirty="0" smtClean="0">
              <a:latin typeface="Gill Sans MT" pitchFamily="34" charset="0"/>
            </a:endParaRPr>
          </a:p>
          <a:p>
            <a:pPr marL="0" indent="0">
              <a:buFont typeface="Wingdings" pitchFamily="2" charset="2"/>
              <a:buChar char="q"/>
            </a:pPr>
            <a:endParaRPr lang="en-GB" sz="2400" b="0" dirty="0" smtClean="0">
              <a:latin typeface="Gill Sans MT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400" b="0" dirty="0" smtClean="0">
                <a:latin typeface="Gill Sans MT" pitchFamily="34" charset="0"/>
              </a:rPr>
              <a:t>Globally, 51 </a:t>
            </a:r>
            <a:r>
              <a:rPr lang="en-GB" sz="2400" b="0" dirty="0">
                <a:latin typeface="Gill Sans MT" pitchFamily="34" charset="0"/>
              </a:rPr>
              <a:t>million </a:t>
            </a:r>
            <a:r>
              <a:rPr lang="en-GB" sz="2400" b="0" dirty="0" smtClean="0">
                <a:latin typeface="Gill Sans MT" pitchFamily="34" charset="0"/>
              </a:rPr>
              <a:t>                                                                             children are wasted. </a:t>
            </a:r>
          </a:p>
          <a:p>
            <a:pPr lvl="1">
              <a:buFont typeface="Wingdings" pitchFamily="2" charset="2"/>
              <a:buChar char="§"/>
            </a:pPr>
            <a:r>
              <a:rPr lang="en-GB" sz="2400" dirty="0" smtClean="0">
                <a:latin typeface="Gill Sans MT" pitchFamily="34" charset="0"/>
              </a:rPr>
              <a:t>28% live in Africa. </a:t>
            </a:r>
            <a:endParaRPr lang="en-GB" sz="2400" b="0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2763"/>
            <a:ext cx="4357686" cy="4038606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Stunting and Growth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928670"/>
            <a:ext cx="82153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u="sng" dirty="0" smtClean="0">
                <a:latin typeface="Gill Sans MT" pitchFamily="34" charset="0"/>
              </a:rPr>
              <a:t>Photo of Twins</a:t>
            </a:r>
          </a:p>
          <a:p>
            <a:pPr algn="ctr"/>
            <a:r>
              <a:rPr lang="en-GB" sz="3200" dirty="0" smtClean="0">
                <a:latin typeface="Gill Sans MT" pitchFamily="34" charset="0"/>
              </a:rPr>
              <a:t>Photo shows normal growth (taller child) </a:t>
            </a:r>
          </a:p>
          <a:p>
            <a:pPr algn="ctr"/>
            <a:r>
              <a:rPr lang="en-GB" sz="3200" dirty="0" smtClean="0">
                <a:latin typeface="Gill Sans MT" pitchFamily="34" charset="0"/>
              </a:rPr>
              <a:t>and stunted growth (shorter, thinner child)</a:t>
            </a:r>
            <a:r>
              <a:rPr lang="en-GB" sz="2800" dirty="0" smtClean="0">
                <a:latin typeface="Gill Sans M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1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Cost of Hunger </a:t>
            </a:r>
            <a:r>
              <a:rPr lang="en-GB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in Africa (COHA) </a:t>
            </a:r>
            <a:r>
              <a:rPr lang="en-GB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Overview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</a:endParaRPr>
          </a:p>
        </p:txBody>
      </p:sp>
      <p:pic>
        <p:nvPicPr>
          <p:cNvPr id="1030" name="Picture 6" descr="Hom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6" y="-288925"/>
            <a:ext cx="3771900" cy="609600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wgHBgkIBwgKCgkLDRYPDQwMDRsUFRAWIB0iIiAdHx8kKDQsJCYxJx8fLT0tMTU3Ojo6Iys/RD84QzQ5OjcBCgoKDQwNGg8PGjclHyU3Nzc3Nzc3Nzc3Nzc3Nzc3Nzc3Nzc3Nzc3Nzc3Nzc3Nzc3Nzc3Nzc3Nzc3Nzc3Nzc3N//AABEIAIEAUwMBIgACEQEDEQH/xAAbAAABBQEBAAAAAAAAAAAAAAAAAgMEBQYHAf/EADkQAAEDAwIEBQMCAwcFAAAAAAECAwQABRESIQYxQVETFCIyYUJxgZGhByNSFSQzQ3LR8GJkscHh/8QAGQEAAgMBAAAAAAAAAAAAAAAAAAIBAwQF/8QAKREAAgIBAwMDBAMBAAAAAAAAAQIAEQMSITEEQVGB0fAjscHhInHxE//aAAwDAQACEQMRAD8A7jRRRRCFFIccbbTrcWlCe6jgUmRJZjNFx9xKE5xknmew7n4ohcdoqAJkp0f3aCrHRUhfhA/jBV+oFRY12lvKUlUWLqStaC21L1L9KiDsUAdOpptJMXWJc0VDYuDTjoZcSth48m3hgn7Hkr8E1JLrYcS2VpC1AlKSdyBz2/I/WooybEXRXma9qJMKKKKIQqtvt2ZtEByQ7uoIWpCP6ilJV/6qyrnfH82O7doDcl1aYTbUtqRoxqz4adh87px96twprejKc76EJEatL8mfd4z9zcXJbt7SHVtJOUiQ4M79C5rVpSnkkAcuVaZch6FcEKntNvzJAxHIVhDGcAoJPtGcevGVHbHtFRuE4CmGIrbjCWAEmWY6TkNlfpQCfqOkKJJ+o/bE0f3uKnkXLpupRAOhgDbn/wBJA/1LzVmRgWrtKsakLZ5i3CFuqbkSJct9PNmGS2hs9iQRjpspX4qFCQ21HW6qLc2dL738xp1S/wDMVzSlRzj5SRUFniG2RH3beLuyzBilWl5BCnFHGSkk5z19WCVHng4KoQ4wt1uiOKjTpCn0vLUGHkZS4FqUpOcjI2xuORO/UVIxZDsBIOXGNyY09xU83fDFuDjU+zPktsPaUtlLgAIKlbaVAkZO2MgjFW3E0aY7aUsPqWubGxIjSo/v9Pux3UM7j6hy35UzirReyZLhivpkOpRMbBCHUKJCQpA54BUhOQd85OdhWnhRXLbZFxVvLfdtK9bbqhgrQBqAx/pKkfg1Zk0rpIFEfP8AYmPUwIJsfPgkDhPiNT0tyPNkIcQ+2y+y4g5TlfpUB1wXAcA7gqx0raVyS+Rk2u6PMMt6JxlMLZUk+mQ2XApJx0WFaQrvz611WJJals+Mwco1KSD30qIP7iquoQCmHeW9M5Nq3aPUUUVmmqFcy4vSm3cRTJDjYeQ42JcRPMCUlIRgj7KSrHXCa6bWK4xjGDd4V3dZMm3BxCpTQGVMqQfS8kfAOFfGPgjR0zU8zdUtpJdljOeAGI85SVMwGY6lJCTqW2pxCtyDyUDVJdLqwmTbbUuZJ1yYKUf4SMBLmj0cs5VpI+Mj7VDtMeLdeH2YU59xPrdedW2oeptTyhqB5EBaRnoArNZ+/cL3Sw3NrShyUlS9Ud1AKlL0nOCnc5HPH/3GrFhU5CGO8yZcrBAVG0kp4Wl2+5odWwh9nxFaEoV7FJV7VDnyxvywc0r+IE9q5SbckBtc9tgJkKYILZJAOAeZwc1svPuM2528eE/GvTjWoxZLegO45IAPPGOh1d+grmU25SFqf8xBZQ7IWpTji0KC1AqyQd9xnblnar8DPlfU3aU51TGmle8v+B7RJWw7NcilLDym0R5PoOF6wNgcnmRuMcq6DJZeSu6uqnvaG46UrOhHMBaiPb2Un9ax/AV2SxDbEhp1cdEpSGENDOl1SCQFE88+1PyrfG1a+5Pt2+2OCcsBTuqTMUnfCBgqHzsEtjqdqydUWOUgzV0wUYgRMhxO8mPdHvR4zyWW3YSkjJTKTpaKR35oVjukV0Dh2ELdYoMMKC/BZSlSgcgqxuf1zXOEeYmXGZboiM3A3iQ63IVyhtqwCs/PRPyNt8V1KJHREiMxmRhtlCUJz2AwKXqTSKsfphbs0eooorHNsKq+Ira9cYOmHIMaYyfEjvD6Vjv8EEg/erSipBINiQyhhRnI03Jxm42lLkRFvnR3VsPNAZZdbeVutPQpClE4G2+23LU2CWzMZkiZFccU0vwJDeStyIpPIDqUZGUqG/flmnuKOF/M65lvnOw3Pc434ZdaWf6i3vg/IH4rHR+IhZr8q4TLrHkSVJ8OU3FiLBfA5atWlIUOhFdClzJ/Dn1nOtsL/wA+PSdIZD7jOYcuPOjnbS9uftrGf3Tn5rOXDhp7iC0KjlmFDW3LdWh5tRWc61ggjSnb89jXrHEKLo6l5XC8hIWdKHnVJQtfwn6lfjNSpj6IaEgcMvuazkNyH0YUo74GVEFWTy5npms6h8bbbH095exTIu+49faIsVlttjguxIuLlJUFeM4s4aSSMHJ3CBgDI3VgdcVlrzdETILCHX1G3SJYC5Lm65DTPuI39upSUpTzyCTkqJqXxFxmzKt67Q7Hk2Qr9Dgej5BR1SMEEZ+x2pditMq/eXKb40iCwjQ0mBEUgpT2C1JBH6mtCqV+pl5mdiG+nilpwtHm3i6O3SVH8jb0vKdZifW64f8AMc74BGAfjHIE7ccqjwIbEGK3HjI0NoGwJyT3JJ3JPUmpNYsj62scTfiTQtHmFFFFVyyFFeHYVk18WTLhKdY4ZtKrg0yrS5KW6G2tXZJPup1Rm4iPkVOZra80jOcb1mbdxS7/AGk1bL9bXLZLe/wSXA4078BQ6/FT+IuIItiYaLqHHpD6tDEZoZW6r4+PmpOJw2muZH/VCuq+JNYgMtTH5fqW+9gFaznSkckp7DrjuafkMNSWFsSG0uNLSUrQoZCh2NZN3iTiSK15qbwsoRRusMykuOIHfTjf9qtbnf8AyT9nbTFWoXJ0N/zFaFNZGdxg7/G1ScT2PcRRlQg+0s4kVMaM3H1uOpbGAp5WpRHyev350/gU1Le8vFef06vCbUvGcZwM1D4duhvNljXEs+CX0lXh6tWncjngZ5dqrokapZYB0yyorNTOLo8bipixqZJS5pQuRr2bcUCUoIx1269a0tSyMtWOYK6tdHiFFFFLGlRxY481wzdVxyQ4mI4QRzHpO9M8EtMNcJ2sRwkJMdKjjqo7q/fNXa0JWhSFpCkqGCCNiKx7Fjv/AA8441w7IiSbatRUmJMKgWSeiVDmPv8A+cmrlpsZS6N3KHBXIHqxVT3+KSUDhcvDaS1IbVHUPcF56fOM0gAvfxPaExIy1a9bCTyCirBI+d1U8xYLrdrnHncUSI5bir1sQYufDCuilE8z/wA75sOI+H1XVUaZCkmJc4hJjyAnI35pUOoP/OtWh1UBL87/ANypkZiXA8beal6AKxv8QfMifw75ANGV5w+EHc6NWNs43xS3WuN5bPlFuWmIFDSuWyVlWO6R3qbdbHLlP2BaZKXv7PfDj7r2y3BjGQAMZ/SkxgY3BJHf7R8hORCAD2+8r5y+N/IyPHZsQa8JWvSp3OnBzj5p/hGczbv4fRJj5w0xHWtXzhStvua0k1pT8KQyggKcaUkE8skYrJO8LXJ7ha02Jb0dLTToM5QWr1oCs6Ubb8+uOVSro66Wobj8yGRkbUtnY/iZ1DlsmcGzHpN1hovcp4zwPGSFocBylI7bbY6aq6Hw1dU3myRJycanEfzAPpWNlD9c0oWO0Dla4O3/AG6P9qr+GbJJsc+6NpWybZIe8aMhJOpsn3DGMAcsYPSjJkTIp88/qGPG+Nh44/c0VFFFZpqhXmR3r2s/IRelhYYWtKvUVFYRgnPp0YIOO+fj5qQLis1S/PKqQXSYGxmCtSvCBVpQoaV7AjHXdQ/AO9L8W8NDw0RkOALwFLI3TvvnP22x85PKlPLuzL8hTLSHkqUS2FYAA0jA922+rpv8c6YCopa+IkXeRkoctzuoZyoZ0+8p7ZxgZ5f70k3CehEdaohUlbLJc0tqylaj6tuwA/Bx3p6SbmJSPA0KZAST6cBRwvUPdn+n7fNJLlzdiNKfaU054h8RMYpKtONsatudTtFs+YhN3krGvyC0p7EKJ54yTjYdeu1PMXV5x9ptcB5tLh9ygfSPUN9ufp/Qg0gybuFEIhoKdRwSRnGdvq7b5/GOtNqcvRlIw0jQMJOANO/X3ZP227b0UIWfgl3RVJ496WtOqMhtOE6tOCc43+rkCOx5/mn4b11W8gSYzbbWfVjnyPL1HkQB85ztS6Y+uWlFA5UUseFVjcOcqWh2TISptt4rSkY3GFDt8jb4O5zVnRUg1IIuU/kbk0pxxmUFqKnClDivSApzUOh6ffsNqWY12GtQmIJIISkgaQfVv7c/0fvVrRU6pGgSqTEuak/zpaTlIB0jGkgJ3G3fWd+4r2PHugdR40lHhAN5CTlRIHq309T+3arSijVDQJToiXgI0ebaSAhASQMnIQQeY6qx+M07Phzn5QcYkpbaS2UaN8nUDk9tvSRseR71Z0UaoaRKY26e0NEV9sNqJ16+eNCUpAwOhBNSm2J6JTSlPpUxlfiJOOR9oG3T796n0UFrgFAhRRRSxoUUUUQhRRRRCFFFFEIUUUUQhRRRRCFFFFE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999351"/>
            <a:ext cx="84249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Gill Sans MT" pitchFamily="34" charset="0"/>
              </a:rPr>
              <a:t>COHA was initiated to raise the profile of malnutrition in Africa – demonstrate its far reaching consequences to economic development.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latin typeface="Gill Sans MT" pitchFamily="34" charset="0"/>
              </a:rPr>
              <a:t>COHA was adapted for African Context, from a model developed by the Economic Commission for Latin American Countries - ECLAC. 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Gill Sans MT" pitchFamily="34" charset="0"/>
              </a:rPr>
              <a:t>Study is implemented by National </a:t>
            </a:r>
            <a:r>
              <a:rPr lang="en-US" sz="2400" dirty="0">
                <a:latin typeface="Gill Sans MT" pitchFamily="34" charset="0"/>
              </a:rPr>
              <a:t>Implementation Teams (NITs) </a:t>
            </a:r>
            <a:r>
              <a:rPr lang="en-US" sz="2400" dirty="0" smtClean="0">
                <a:latin typeface="Gill Sans MT" pitchFamily="34" charset="0"/>
              </a:rPr>
              <a:t>– comprising multi-</a:t>
            </a:r>
            <a:r>
              <a:rPr lang="en-US" sz="2400" dirty="0" err="1" smtClean="0">
                <a:latin typeface="Gill Sans MT" pitchFamily="34" charset="0"/>
              </a:rPr>
              <a:t>sectoral</a:t>
            </a:r>
            <a:r>
              <a:rPr lang="en-US" sz="2400" dirty="0" smtClean="0">
                <a:latin typeface="Gill Sans MT" pitchFamily="34" charset="0"/>
              </a:rPr>
              <a:t> representation, and uses National Data – DHS, Household surveys, National Census etc.  </a:t>
            </a:r>
            <a:endParaRPr lang="en-US" sz="2400" dirty="0">
              <a:latin typeface="Gill Sans MT" pitchFamily="34" charset="0"/>
            </a:endParaRP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Gill Sans MT" pitchFamily="34" charset="0"/>
              </a:rPr>
              <a:t>It estimates the social and economic impact of child </a:t>
            </a:r>
            <a:r>
              <a:rPr lang="en-US" sz="2400" dirty="0">
                <a:latin typeface="Gill Sans MT" pitchFamily="34" charset="0"/>
              </a:rPr>
              <a:t>under-nutrition by quantifying costs to 3 sectors -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Health, Education and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Labour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 Productivity</a:t>
            </a:r>
            <a:r>
              <a:rPr lang="en-US" sz="2400" dirty="0">
                <a:latin typeface="Gill Sans MT" pitchFamily="34" charset="0"/>
              </a:rPr>
              <a:t> </a:t>
            </a:r>
            <a:r>
              <a:rPr lang="en-US" sz="2400" dirty="0" smtClean="0">
                <a:latin typeface="Gill Sans MT" pitchFamily="34" charset="0"/>
              </a:rPr>
              <a:t>(and opportunity </a:t>
            </a:r>
            <a:r>
              <a:rPr lang="en-US" sz="2400" dirty="0">
                <a:latin typeface="Gill Sans MT" pitchFamily="34" charset="0"/>
              </a:rPr>
              <a:t>cost to </a:t>
            </a:r>
            <a:r>
              <a:rPr lang="en-US" sz="2400" dirty="0" err="1">
                <a:latin typeface="Gill Sans MT" pitchFamily="34" charset="0"/>
              </a:rPr>
              <a:t>labour</a:t>
            </a:r>
            <a:r>
              <a:rPr lang="en-US" sz="2400" dirty="0">
                <a:latin typeface="Gill Sans MT" pitchFamily="34" charset="0"/>
              </a:rPr>
              <a:t> force, derived from premature </a:t>
            </a:r>
            <a:r>
              <a:rPr lang="en-US" sz="2400" dirty="0" smtClean="0">
                <a:latin typeface="Gill Sans MT" pitchFamily="34" charset="0"/>
              </a:rPr>
              <a:t>death). </a:t>
            </a:r>
            <a:endParaRPr lang="en-US" sz="24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29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LW_200601_WFP-Mikael_Bjerrum_0061"/>
          <p:cNvPicPr>
            <a:picLocks noChangeAspect="1" noChangeArrowheads="1"/>
          </p:cNvPicPr>
          <p:nvPr/>
        </p:nvPicPr>
        <p:blipFill>
          <a:blip r:embed="rId3" cstate="email"/>
          <a:srcRect l="7439" t="-700" r="4628"/>
          <a:stretch>
            <a:fillRect/>
          </a:stretch>
        </p:blipFill>
        <p:spPr bwMode="auto">
          <a:xfrm flipH="1">
            <a:off x="0" y="0"/>
            <a:ext cx="43434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43808" y="176064"/>
          <a:ext cx="6096000" cy="73833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738336">
                <a:tc>
                  <a:txBody>
                    <a:bodyPr/>
                    <a:lstStyle/>
                    <a:p>
                      <a:pPr marL="93294" marR="13437" indent="-13437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900" kern="14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Gill Sans MT"/>
                        </a:rPr>
                        <a:t>Effects on </a:t>
                      </a:r>
                      <a:r>
                        <a:rPr lang="en-US" sz="3200" b="1" kern="140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Gill Sans MT"/>
                        </a:rPr>
                        <a:t>HEALTH</a:t>
                      </a:r>
                      <a:endParaRPr lang="en-US" sz="800" kern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9060" marR="29369" marT="29369" marB="293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419600" y="990600"/>
            <a:ext cx="4544889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Gill Sans MT" pitchFamily="34" charset="0"/>
              </a:rPr>
              <a:t>“</a:t>
            </a:r>
            <a:r>
              <a:rPr lang="en-US" sz="2400" b="1" i="1" dirty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Undernourished </a:t>
            </a:r>
            <a:r>
              <a:rPr lang="en-US" sz="2400" b="1" dirty="0">
                <a:latin typeface="Gill Sans MT" pitchFamily="34" charset="0"/>
                <a:cs typeface="Arial" pitchFamily="34" charset="0"/>
              </a:rPr>
              <a:t>children have lower resistance to infection and are more likely to die of common childhood illnesses such as diarrhea and lower respiratory-tract infections.” </a:t>
            </a:r>
            <a:endParaRPr lang="en-US" sz="2400" b="1" dirty="0" smtClean="0">
              <a:latin typeface="Gill Sans MT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ill Sans MT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ill Sans MT" pitchFamily="34" charset="0"/>
                <a:cs typeface="Arial" pitchFamily="34" charset="0"/>
              </a:rPr>
              <a:t>For every additional case of child illness, both the </a:t>
            </a:r>
            <a:r>
              <a:rPr lang="en-GB" sz="2400" b="1" dirty="0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families and health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ill Sans MT" pitchFamily="34" charset="0"/>
                <a:cs typeface="Arial" pitchFamily="34" charset="0"/>
              </a:rPr>
              <a:t>system are faced with additional economic costs.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2400" b="1" dirty="0" smtClean="0">
              <a:solidFill>
                <a:srgbClr val="FF0000"/>
              </a:solidFill>
              <a:latin typeface="Gill Sans MT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Increased cases related pathologies (ADS, anaemia, ARI, fever)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55306"/>
              </p:ext>
            </p:extLst>
          </p:nvPr>
        </p:nvGraphicFramePr>
        <p:xfrm>
          <a:off x="179510" y="914400"/>
          <a:ext cx="8835123" cy="4069704"/>
        </p:xfrm>
        <a:graphic>
          <a:graphicData uri="http://schemas.openxmlformats.org/drawingml/2006/table">
            <a:tbl>
              <a:tblPr/>
              <a:tblGrid>
                <a:gridCol w="1782525"/>
                <a:gridCol w="1007514"/>
                <a:gridCol w="1007514"/>
                <a:gridCol w="1007514"/>
                <a:gridCol w="1007514"/>
                <a:gridCol w="1007514"/>
                <a:gridCol w="1007514"/>
                <a:gridCol w="1007514"/>
              </a:tblGrid>
              <a:tr h="40949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Country 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2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Egypt 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Ethiopia 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Swaziland 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Uganda 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Burkina Faso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Ghana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Malawi</a:t>
                      </a:r>
                    </a:p>
                  </a:txBody>
                  <a:tcPr marL="9024" marR="9024" marT="90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7832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Total (millions of USD)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213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154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7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259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63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199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46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2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% of costs covered by the families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73%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89%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88%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87%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58%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70%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49%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2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Public costs as % of health public expenditure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1.60%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2.30%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0.60%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11.00%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4.5%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4.1%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19.5%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7832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Total health costs as % of GDP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0.10%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0.50%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0.20%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1.60%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0.60%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0.5%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 panose="020B0606020104020203" pitchFamily="34" charset="0"/>
                        </a:rPr>
                        <a:t>0.8%</a:t>
                      </a:r>
                    </a:p>
                  </a:txBody>
                  <a:tcPr marL="9024" marR="9024" marT="90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3543" y="5153071"/>
            <a:ext cx="8569325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1500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Tw Cen MT Condensed" pitchFamily="34" charset="0"/>
              </a:rPr>
              <a:t>The economic cost of undernutrition ranged from values equivalent to </a:t>
            </a:r>
            <a:r>
              <a:rPr lang="en-US" sz="2400" dirty="0">
                <a:solidFill>
                  <a:srgbClr val="FF0000"/>
                </a:solidFill>
                <a:latin typeface="Tw Cen MT Condensed" pitchFamily="34" charset="0"/>
              </a:rPr>
              <a:t>0.6% to </a:t>
            </a:r>
            <a:r>
              <a:rPr lang="en-US" sz="2400" dirty="0" smtClean="0">
                <a:solidFill>
                  <a:srgbClr val="FF0000"/>
                </a:solidFill>
                <a:latin typeface="Tw Cen MT Condensed" pitchFamily="34" charset="0"/>
              </a:rPr>
              <a:t>20% </a:t>
            </a:r>
            <a:r>
              <a:rPr lang="en-US" sz="2400" dirty="0">
                <a:solidFill>
                  <a:srgbClr val="FF0000"/>
                </a:solidFill>
                <a:latin typeface="Tw Cen MT Condensed" pitchFamily="34" charset="0"/>
              </a:rPr>
              <a:t>of government budget </a:t>
            </a:r>
            <a:r>
              <a:rPr lang="en-US" sz="2400" dirty="0">
                <a:solidFill>
                  <a:srgbClr val="000000"/>
                </a:solidFill>
                <a:latin typeface="Tw Cen MT Condensed" pitchFamily="34" charset="0"/>
              </a:rPr>
              <a:t>allocated to Health and from </a:t>
            </a:r>
            <a:r>
              <a:rPr lang="en-US" sz="2400" dirty="0" smtClean="0">
                <a:solidFill>
                  <a:srgbClr val="FF0000"/>
                </a:solidFill>
                <a:latin typeface="Tw Cen MT Condensed" pitchFamily="34" charset="0"/>
              </a:rPr>
              <a:t>0.1%  </a:t>
            </a:r>
            <a:r>
              <a:rPr lang="en-US" sz="2400" dirty="0">
                <a:solidFill>
                  <a:srgbClr val="FF0000"/>
                </a:solidFill>
                <a:latin typeface="Tw Cen MT Condensed" pitchFamily="34" charset="0"/>
              </a:rPr>
              <a:t>to 1.6% of GDP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How much on Health?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34507" y="1825895"/>
            <a:ext cx="905645" cy="6185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251520" y="2636912"/>
            <a:ext cx="5616623" cy="473075"/>
            <a:chOff x="-252405" y="2242157"/>
            <a:chExt cx="5616547" cy="473075"/>
          </a:xfrm>
        </p:grpSpPr>
        <p:sp>
          <p:nvSpPr>
            <p:cNvPr id="22" name="Rectangle 21"/>
            <p:cNvSpPr/>
            <p:nvPr/>
          </p:nvSpPr>
          <p:spPr>
            <a:xfrm>
              <a:off x="4572065" y="2242157"/>
              <a:ext cx="792077" cy="473075"/>
            </a:xfrm>
            <a:prstGeom prst="rect">
              <a:avLst/>
            </a:prstGeom>
            <a:noFill/>
            <a:ln w="57150">
              <a:solidFill>
                <a:srgbClr val="8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-252405" y="2715232"/>
              <a:ext cx="590097" cy="0"/>
            </a:xfrm>
            <a:prstGeom prst="line">
              <a:avLst/>
            </a:prstGeom>
            <a:ln w="38100">
              <a:solidFill>
                <a:srgbClr val="8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251520" y="3355929"/>
            <a:ext cx="5595664" cy="545083"/>
            <a:chOff x="-251424" y="2891274"/>
            <a:chExt cx="5595664" cy="545083"/>
          </a:xfrm>
        </p:grpSpPr>
        <p:sp>
          <p:nvSpPr>
            <p:cNvPr id="25" name="Rectangle 24"/>
            <p:cNvSpPr/>
            <p:nvPr/>
          </p:nvSpPr>
          <p:spPr>
            <a:xfrm>
              <a:off x="4552151" y="2891274"/>
              <a:ext cx="792089" cy="545083"/>
            </a:xfrm>
            <a:prstGeom prst="rect">
              <a:avLst/>
            </a:prstGeom>
            <a:noFill/>
            <a:ln w="57150">
              <a:solidFill>
                <a:srgbClr val="8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-251424" y="3252377"/>
              <a:ext cx="1255712" cy="0"/>
            </a:xfrm>
            <a:prstGeom prst="line">
              <a:avLst/>
            </a:prstGeom>
            <a:ln w="38100">
              <a:solidFill>
                <a:srgbClr val="8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1619672" y="4180061"/>
            <a:ext cx="4248472" cy="473075"/>
            <a:chOff x="1115457" y="3583527"/>
            <a:chExt cx="4248559" cy="473075"/>
          </a:xfrm>
        </p:grpSpPr>
        <p:sp>
          <p:nvSpPr>
            <p:cNvPr id="28" name="Rectangle 27"/>
            <p:cNvSpPr/>
            <p:nvPr/>
          </p:nvSpPr>
          <p:spPr>
            <a:xfrm>
              <a:off x="4571911" y="3583527"/>
              <a:ext cx="792105" cy="4730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115457" y="3984594"/>
              <a:ext cx="2998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29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WA_200702_WFP_Riccardo_Gangale_0154"/>
          <p:cNvPicPr>
            <a:picLocks noChangeAspect="1" noChangeArrowheads="1"/>
          </p:cNvPicPr>
          <p:nvPr/>
        </p:nvPicPr>
        <p:blipFill>
          <a:blip r:embed="rId2" cstate="print"/>
          <a:srcRect l="46032" t="7778" r="21103" b="11111"/>
          <a:stretch>
            <a:fillRect/>
          </a:stretch>
        </p:blipFill>
        <p:spPr>
          <a:xfrm>
            <a:off x="0" y="0"/>
            <a:ext cx="4569912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71800" y="5334000"/>
          <a:ext cx="6096000" cy="73396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733964">
                <a:tc>
                  <a:txBody>
                    <a:bodyPr/>
                    <a:lstStyle/>
                    <a:p>
                      <a:pPr marL="93294" marR="13437" indent="-13437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900" kern="1400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Gill Sans MT"/>
                        </a:rPr>
                        <a:t>Effects on </a:t>
                      </a:r>
                      <a:r>
                        <a:rPr lang="en-US" sz="3200" b="1" kern="1400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Gill Sans MT"/>
                        </a:rPr>
                        <a:t>EDUCATION</a:t>
                      </a:r>
                      <a:endParaRPr lang="en-US" sz="800" kern="14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9181" marR="29381" marT="29381" marB="293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648200" y="126067"/>
            <a:ext cx="4207768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latin typeface="Gill Sans MT" pitchFamily="34" charset="0"/>
              </a:rPr>
              <a:t>A child who is under-nourished  is at risk of suffering from cognitive and physical impairment, which have impact on quality of life as a child and an adult within the society.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1100" b="1" dirty="0" smtClean="0">
              <a:latin typeface="Gill Sans MT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solidFill>
                  <a:srgbClr val="FF0000"/>
                </a:solidFill>
                <a:latin typeface="Gill Sans MT" pitchFamily="34" charset="0"/>
                <a:cs typeface="Arial" pitchFamily="34" charset="0"/>
              </a:rPr>
              <a:t>Stunted children are more likely to repeat grades in school or even drop out.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j-ea"/>
                <a:cs typeface="+mj-cs"/>
              </a:rPr>
              <a:t>How much on Education?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2077"/>
              </p:ext>
            </p:extLst>
          </p:nvPr>
        </p:nvGraphicFramePr>
        <p:xfrm>
          <a:off x="683568" y="882919"/>
          <a:ext cx="7245765" cy="5157672"/>
        </p:xfrm>
        <a:graphic>
          <a:graphicData uri="http://schemas.openxmlformats.org/drawingml/2006/table">
            <a:tbl>
              <a:tblPr/>
              <a:tblGrid>
                <a:gridCol w="1449153"/>
                <a:gridCol w="1449153"/>
                <a:gridCol w="1449153"/>
                <a:gridCol w="1449153"/>
                <a:gridCol w="1449153"/>
              </a:tblGrid>
              <a:tr h="31999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Country</a:t>
                      </a: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% Repetitions associated with Stunting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Economic Cost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Proportion covered by the Families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51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Local Currency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USD (in millions)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Egypt</a:t>
                      </a:r>
                    </a:p>
                  </a:txBody>
                  <a:tcPr marL="8909" marR="8909" marT="89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10%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EGP 271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49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39%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1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Ethiopia</a:t>
                      </a:r>
                    </a:p>
                  </a:txBody>
                  <a:tcPr marL="8909" marR="8909" marT="89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16%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ETB 93 million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8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64%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Swaziland</a:t>
                      </a:r>
                    </a:p>
                  </a:txBody>
                  <a:tcPr marL="8909" marR="8909" marT="89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12%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SZL 6 million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1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70%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Uganda</a:t>
                      </a:r>
                    </a:p>
                  </a:txBody>
                  <a:tcPr marL="8909" marR="8909" marT="89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7%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UGX 16.5 billion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8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45%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Burkina Faso</a:t>
                      </a:r>
                    </a:p>
                  </a:txBody>
                  <a:tcPr marL="8909" marR="8909" marT="89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5,8%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853 millions FCFA 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1.7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75%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1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Ghana</a:t>
                      </a:r>
                    </a:p>
                  </a:txBody>
                  <a:tcPr marL="8909" marR="8909" marT="89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10,5%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14,9 millions GHC 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8.3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66%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Malawi</a:t>
                      </a:r>
                    </a:p>
                  </a:txBody>
                  <a:tcPr marL="8909" marR="8909" marT="89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18%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3,4 billions MWK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13.9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35%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Rwanda</a:t>
                      </a:r>
                    </a:p>
                  </a:txBody>
                  <a:tcPr marL="8909" marR="8909" marT="89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13,5%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2,4 billion RWF 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3.9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67%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29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Total</a:t>
                      </a:r>
                    </a:p>
                  </a:txBody>
                  <a:tcPr marL="8909" marR="8909" marT="89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 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93.8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"/>
                        </a:rPr>
                        <a:t>46%</a:t>
                      </a:r>
                    </a:p>
                  </a:txBody>
                  <a:tcPr marL="8909" marR="8909" marT="89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38436" y="1340768"/>
            <a:ext cx="2509428" cy="3358250"/>
            <a:chOff x="838436" y="1340768"/>
            <a:chExt cx="2509428" cy="335825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411760" y="1340768"/>
              <a:ext cx="7920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838436" y="4266970"/>
              <a:ext cx="2509428" cy="4320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563888" y="764704"/>
            <a:ext cx="2880320" cy="50438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1762</Words>
  <Application>Microsoft Office PowerPoint</Application>
  <PresentationFormat>On-screen Show (4:3)</PresentationFormat>
  <Paragraphs>373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Franklin Gothic Book</vt:lpstr>
      <vt:lpstr>Gill Sans MT</vt:lpstr>
      <vt:lpstr>Tw Cen MT Condensed</vt:lpstr>
      <vt:lpstr>Wingdings</vt:lpstr>
      <vt:lpstr>Office Theme</vt:lpstr>
      <vt:lpstr>PowerPoint Presentation</vt:lpstr>
      <vt:lpstr>The Nutrition Challenge</vt:lpstr>
      <vt:lpstr>The Nutrition Challenge</vt:lpstr>
      <vt:lpstr>PowerPoint Presentation</vt:lpstr>
      <vt:lpstr>Cost of Hunger in Africa (COHA)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Impact of Child Undernutrition</vt:lpstr>
      <vt:lpstr>PowerPoint Presentation</vt:lpstr>
      <vt:lpstr>Summary of Savings Scenarios</vt:lpstr>
      <vt:lpstr>10 Findings from from the Cost of Hunger in Africa Study *</vt:lpstr>
      <vt:lpstr>Some Concluding Facts </vt:lpstr>
      <vt:lpstr>Going Forward</vt:lpstr>
      <vt:lpstr>Going Forward</vt:lpstr>
      <vt:lpstr>Working together  we can make a difference</vt:lpstr>
      <vt:lpstr>Thank You  Merci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Susan Mwiti</cp:lastModifiedBy>
  <cp:revision>12</cp:revision>
  <cp:lastPrinted>2016-05-02T21:41:39Z</cp:lastPrinted>
  <dcterms:created xsi:type="dcterms:W3CDTF">2016-05-02T20:59:50Z</dcterms:created>
  <dcterms:modified xsi:type="dcterms:W3CDTF">2016-05-04T16:38:51Z</dcterms:modified>
</cp:coreProperties>
</file>