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7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516-2075-4624-AC9A-81018EB6F8DD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A1D39-A55D-4FFC-B881-24CF8E39FA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427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516-2075-4624-AC9A-81018EB6F8DD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A1D39-A55D-4FFC-B881-24CF8E39FA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532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516-2075-4624-AC9A-81018EB6F8DD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A1D39-A55D-4FFC-B881-24CF8E39FA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026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516-2075-4624-AC9A-81018EB6F8DD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A1D39-A55D-4FFC-B881-24CF8E39FA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23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516-2075-4624-AC9A-81018EB6F8DD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A1D39-A55D-4FFC-B881-24CF8E39FA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54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516-2075-4624-AC9A-81018EB6F8DD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A1D39-A55D-4FFC-B881-24CF8E39FA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60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516-2075-4624-AC9A-81018EB6F8DD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A1D39-A55D-4FFC-B881-24CF8E39FA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83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516-2075-4624-AC9A-81018EB6F8DD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A1D39-A55D-4FFC-B881-24CF8E39FA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7259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516-2075-4624-AC9A-81018EB6F8DD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A1D39-A55D-4FFC-B881-24CF8E39FA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720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516-2075-4624-AC9A-81018EB6F8DD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A1D39-A55D-4FFC-B881-24CF8E39FA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801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516-2075-4624-AC9A-81018EB6F8DD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A1D39-A55D-4FFC-B881-24CF8E39FA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3419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E5516-2075-4624-AC9A-81018EB6F8DD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A1D39-A55D-4FFC-B881-24CF8E39FAA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857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73695" y="287335"/>
            <a:ext cx="9144000" cy="839100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ACBF 25th ANNIVERSARY</a:t>
            </a:r>
            <a:br>
              <a:rPr lang="fr-FR" sz="3200" b="1" dirty="0"/>
            </a:br>
            <a:r>
              <a:rPr lang="fr-FR" sz="3200" b="1" dirty="0"/>
              <a:t>3rd AFRICA CAPACITY DEVELOPMENT FORUM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00877" y="1244406"/>
            <a:ext cx="11350487" cy="8463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6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Theme</a:t>
            </a:r>
            <a:r>
              <a:rPr lang="fr-FR" altLang="fr-FR" sz="2600" dirty="0">
                <a:solidFill>
                  <a:srgbClr val="C00000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: </a:t>
            </a:r>
            <a:r>
              <a:rPr kumimoji="0" lang="fr-FR" altLang="fr-FR" sz="26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Public </a:t>
            </a:r>
            <a:r>
              <a:rPr kumimoji="0" lang="fr-FR" altLang="fr-FR" sz="26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Sector</a:t>
            </a:r>
            <a:r>
              <a:rPr kumimoji="0" lang="fr-FR" altLang="fr-FR" sz="26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6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Capacities</a:t>
            </a:r>
            <a:r>
              <a:rPr kumimoji="0" lang="fr-FR" altLang="fr-FR" sz="2600" b="0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6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for </a:t>
            </a:r>
            <a:r>
              <a:rPr kumimoji="0" lang="fr-FR" altLang="fr-FR" sz="26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promoting</a:t>
            </a:r>
            <a:r>
              <a:rPr kumimoji="0" lang="fr-FR" altLang="fr-FR" sz="26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Public-</a:t>
            </a:r>
            <a:r>
              <a:rPr kumimoji="0" lang="fr-FR" altLang="fr-FR" sz="26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Private</a:t>
            </a:r>
            <a:r>
              <a:rPr kumimoji="0" lang="fr-FR" altLang="fr-FR" sz="26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Dialogue (PPD) in </a:t>
            </a:r>
            <a:r>
              <a:rPr kumimoji="0" lang="fr-FR" altLang="fr-FR" sz="26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favor</a:t>
            </a:r>
            <a:r>
              <a:rPr kumimoji="0" lang="fr-FR" altLang="fr-FR" sz="26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of </a:t>
            </a:r>
            <a:r>
              <a:rPr kumimoji="0" lang="fr-FR" altLang="fr-FR" sz="26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improving</a:t>
            </a:r>
            <a:r>
              <a:rPr kumimoji="0" lang="fr-FR" altLang="fr-FR" sz="26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the business </a:t>
            </a:r>
            <a:r>
              <a:rPr kumimoji="0" lang="fr-FR" altLang="fr-FR" sz="26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environment</a:t>
            </a:r>
            <a:r>
              <a:rPr kumimoji="0" lang="fr-FR" altLang="fr-FR" sz="26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in </a:t>
            </a:r>
            <a:r>
              <a:rPr kumimoji="0" lang="fr-FR" altLang="fr-FR" sz="26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Africa</a:t>
            </a:r>
            <a:r>
              <a:rPr kumimoji="0" lang="fr-FR" altLang="fr-FR" sz="26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?</a:t>
            </a:r>
            <a:r>
              <a:rPr kumimoji="0" lang="fr-FR" altLang="fr-FR" sz="26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rPr>
              <a:t> </a:t>
            </a:r>
            <a:endParaRPr kumimoji="0" lang="fr-FR" altLang="fr-FR" sz="26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97566" y="2374178"/>
            <a:ext cx="8015271" cy="4770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I/ The </a:t>
            </a:r>
            <a:r>
              <a:rPr kumimoji="0" lang="fr-FR" altLang="fr-FR" sz="28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Problematic</a:t>
            </a:r>
            <a:r>
              <a: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of the Public-</a:t>
            </a:r>
            <a:r>
              <a:rPr kumimoji="0" lang="fr-FR" altLang="fr-FR" sz="28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Private</a:t>
            </a:r>
            <a:r>
              <a: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Dialogue</a:t>
            </a:r>
            <a:r>
              <a:rPr kumimoji="0" lang="fr-FR" alt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8296" y="3103840"/>
            <a:ext cx="11473068" cy="3648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Shortcomings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of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economic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regulation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based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solely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on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market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rules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, not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involving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the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private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sector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in the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decision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process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fr-FR" sz="1200" dirty="0">
              <a:solidFill>
                <a:srgbClr val="212121"/>
              </a:solidFill>
              <a:latin typeface="inherit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Public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sector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: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lack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of information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relating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to the identification and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resolution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of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markets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failures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  <a:sym typeface="Wingdings" panose="05000000000000000000" pitchFamily="2" charset="2"/>
              </a:rPr>
              <a:t>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  <a:sym typeface="Symbol" panose="05050102010706020507" pitchFamily="18" charset="2"/>
              </a:rPr>
              <a:t>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asymmetric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information, source of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negative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externalities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: the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private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sector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does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not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meet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always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the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incentives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offered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by the Public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Sector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How to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reduce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the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informational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gaps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between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the Public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Sector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and the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Private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Sector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for the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success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of public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policies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and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improvement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of the business </a:t>
            </a:r>
            <a:r>
              <a:rPr lang="fr-FR" sz="2400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environment</a:t>
            </a:r>
            <a:r>
              <a:rPr lang="fr-FR" sz="2400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?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122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8782" y="513163"/>
            <a:ext cx="10283688" cy="44627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II/ </a:t>
            </a:r>
            <a:r>
              <a:rPr kumimoji="0" lang="fr-FR" altLang="fr-FR" sz="2600" b="1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Some</a:t>
            </a:r>
            <a:r>
              <a:rPr kumimoji="0" lang="fr-FR" altLang="fr-FR" sz="2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600" b="1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Examples</a:t>
            </a:r>
            <a:r>
              <a:rPr kumimoji="0" lang="fr-FR" altLang="fr-FR" sz="2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and </a:t>
            </a:r>
            <a:r>
              <a:rPr kumimoji="0" lang="fr-FR" altLang="fr-FR" sz="2600" b="1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Effects</a:t>
            </a:r>
            <a:r>
              <a:rPr kumimoji="0" lang="fr-FR" altLang="fr-FR" sz="2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of Public-</a:t>
            </a:r>
            <a:r>
              <a:rPr kumimoji="0" lang="fr-FR" altLang="fr-FR" sz="2600" b="1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Private</a:t>
            </a:r>
            <a:r>
              <a:rPr kumimoji="0" lang="fr-FR" altLang="fr-FR" sz="2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Dialogue</a:t>
            </a:r>
            <a:r>
              <a:rPr kumimoji="0" lang="fr-FR" altLang="fr-FR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98782" y="1212204"/>
            <a:ext cx="11370366" cy="278537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1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Cameroon</a:t>
            </a:r>
            <a:endParaRPr kumimoji="0" lang="fr-FR" altLang="fr-FR" sz="2200" b="1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latin typeface="inherit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Cameroon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Business Forum (CBF)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since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January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2009 =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platform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for dialogue and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cooperation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between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the public and the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private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sectors.The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CBF has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played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a key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role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in the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enactment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of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laws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on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electronic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commerce and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cybercrime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, in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view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of the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dematerialization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of Douala port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activities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;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operationalization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of the General Office of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Foreign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Trade Operations (GUCE) ; and the establishment of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two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land transactions facilitation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counters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for commercial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enterprises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respectively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in Douala and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Yaounde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. This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framework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enabled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Cameroon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to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improve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its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ranking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in the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Doing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Business .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782" y="4250347"/>
            <a:ext cx="11370366" cy="204671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Burkina- Faso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200" dirty="0">
                <a:latin typeface="inherit"/>
              </a:rPr>
              <a:t>Commission de concertation Etat-Secteur Privé (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Public and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Sectors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Consultation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Committee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established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in 1992.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Government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Sector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Meeting (RGSP)</a:t>
            </a:r>
            <a:r>
              <a:rPr lang="fr-FR" altLang="fr-FR" sz="2200" dirty="0">
                <a:solidFill>
                  <a:srgbClr val="212121"/>
                </a:solidFill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altLang="fr-FR" sz="2200" dirty="0" err="1">
                <a:solidFill>
                  <a:srgbClr val="212121"/>
                </a:solidFill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ach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year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kumimoji="0" lang="fr-FR" altLang="fr-FR" sz="2200" b="0" i="0" u="none" strike="noStrike" cap="none" normalizeH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The RGSP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contributed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significantly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improving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the business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climate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enabled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Burkina-Faso to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one of the first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reformers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of the West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African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Economic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Monetary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Union</a:t>
            </a:r>
            <a:r>
              <a:rPr kumimoji="0" lang="fr-FR" altLang="fr-FR" sz="2200" b="0" i="0" u="none" strike="noStrike" cap="none" normalizeH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Calibri" panose="020F0502020204030204" pitchFamily="34" charset="0"/>
                <a:cs typeface="Times New Roman" panose="02020603050405020304" pitchFamily="18" charset="0"/>
              </a:rPr>
              <a:t> (UEMOA).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637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8782" y="513163"/>
            <a:ext cx="10933044" cy="44627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II/ </a:t>
            </a:r>
            <a:r>
              <a:rPr kumimoji="0" lang="fr-FR" altLang="fr-FR" sz="2600" b="1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Some</a:t>
            </a:r>
            <a:r>
              <a:rPr kumimoji="0" lang="fr-FR" altLang="fr-FR" sz="2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600" b="1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Examples</a:t>
            </a:r>
            <a:r>
              <a:rPr kumimoji="0" lang="fr-FR" altLang="fr-FR" sz="2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and </a:t>
            </a:r>
            <a:r>
              <a:rPr kumimoji="0" lang="fr-FR" altLang="fr-FR" sz="2600" b="1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Effects</a:t>
            </a:r>
            <a:r>
              <a:rPr kumimoji="0" lang="fr-FR" altLang="fr-FR" sz="2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of Public-</a:t>
            </a:r>
            <a:r>
              <a:rPr kumimoji="0" lang="fr-FR" altLang="fr-FR" sz="2600" b="1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Private</a:t>
            </a:r>
            <a:r>
              <a:rPr kumimoji="0" lang="fr-FR" altLang="fr-FR" sz="2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Dialogue (</a:t>
            </a:r>
            <a:r>
              <a:rPr kumimoji="0" lang="fr-FR" altLang="fr-FR" sz="2600" b="1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Cont</a:t>
            </a:r>
            <a:r>
              <a:rPr lang="fr-FR" altLang="fr-FR" sz="2600" b="1" dirty="0" err="1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’d</a:t>
            </a:r>
            <a:r>
              <a:rPr lang="fr-FR" altLang="fr-FR" sz="2600" b="1" dirty="0">
                <a:solidFill>
                  <a:srgbClr val="212121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)</a:t>
            </a:r>
            <a:r>
              <a:rPr kumimoji="0" lang="fr-FR" altLang="fr-FR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7809" y="1295042"/>
            <a:ext cx="11370366" cy="37702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Côte d'Ivoire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Comité</a:t>
            </a:r>
            <a:r>
              <a:rPr kumimoji="0" lang="fr-FR" altLang="fr-FR" sz="2200" b="0" i="0" u="none" strike="noStrike" cap="none" normalizeH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de Concertation Etat-Secteur Privé 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( CCESP )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established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in 2001 = a relevant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framework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for consultation and arbitration of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conflicts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between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the state and the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private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sector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200" dirty="0">
              <a:solidFill>
                <a:srgbClr val="212121"/>
              </a:solidFill>
              <a:latin typeface="inherit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Some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achievements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: (i) establishment of the National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Working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Group on the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Competitiveness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of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Enterprises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with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the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completion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of the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study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on the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competitiveness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of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enterprises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in 2014 , (ii) the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proposed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rationalization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of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licensing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and inspections system , (iii)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conducting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surveys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in 2012 and 2014 as part of the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watch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on the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quality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of relations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between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the State and the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Private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Sector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; ( iv)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Regulatory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action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from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the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private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public dialogue,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such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as the Convention on Public 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Order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983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3885" y="475540"/>
            <a:ext cx="7046843" cy="4154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III/ </a:t>
            </a:r>
            <a:r>
              <a:rPr kumimoji="0" lang="fr-FR" altLang="fr-FR" sz="2400" b="1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Capacity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400" b="1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needs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for more efficient PPD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53885" y="1207972"/>
            <a:ext cx="10942984" cy="52168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400" dirty="0">
                <a:solidFill>
                  <a:srgbClr val="212121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ognitive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abilities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for the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development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of national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strategies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for </a:t>
            </a:r>
            <a:r>
              <a:rPr lang="fr-FR" altLang="fr-FR" sz="2400" dirty="0">
                <a:solidFill>
                  <a:srgbClr val="212121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PPD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latin typeface="inherit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Financial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capacities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for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better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operation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of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existing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PPD :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heavy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dependence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vis-à-vis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donors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400" dirty="0">
              <a:solidFill>
                <a:srgbClr val="212121"/>
              </a:solidFill>
              <a:latin typeface="inherit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Capacity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for Monitoring and Evaluation /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weaknesses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of a PPD =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lack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of effective monitoring and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evaluation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systems</a:t>
            </a:r>
            <a:r>
              <a:rPr lang="fr-FR" altLang="fr-FR" sz="2400" dirty="0">
                <a:solidFill>
                  <a:srgbClr val="212121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latin typeface="inherit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400" dirty="0">
              <a:solidFill>
                <a:srgbClr val="212121"/>
              </a:solidFill>
              <a:latin typeface="inherit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Ability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to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conduct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empirical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analysis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on the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private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sector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and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policy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impact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analysis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(ex . Impact the minimum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wage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increase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in Côte d’</a:t>
            </a:r>
            <a:r>
              <a:rPr lang="fr-FR" altLang="fr-FR" sz="2400" dirty="0">
                <a:solidFill>
                  <a:srgbClr val="212121"/>
                </a:solidFill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Ivoire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in 2014).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latin typeface="inherit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Others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: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Economics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of the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Firm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/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Internal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Labour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Markets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/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Economics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Organizations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/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Sociology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 charset="0"/>
                <a:ea typeface="Times New Roman" panose="02020603050405020304" pitchFamily="18" charset="0"/>
                <a:cs typeface="Courier New" panose="02070309020205020404" pitchFamily="49" charset="0"/>
              </a:rPr>
              <a:t> of Business / Business Law / Taxation / Business Management , etc.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666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1" y="3164095"/>
            <a:ext cx="6400800" cy="586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b="1" i="1" dirty="0">
                <a:solidFill>
                  <a:srgbClr val="C00000"/>
                </a:solidFill>
              </a:rPr>
              <a:t>THANKS A LOT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31171666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526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inherit</vt:lpstr>
      <vt:lpstr>Symbol</vt:lpstr>
      <vt:lpstr>Times New Roman</vt:lpstr>
      <vt:lpstr>Wingdings</vt:lpstr>
      <vt:lpstr>Thème Office</vt:lpstr>
      <vt:lpstr>ACBF 25th ANNIVERSARY 3rd AFRICA CAPACITY DEVELOPMENT FORUM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ACBF 25th ANNIVERSARY 3rd AFRICA CAPACITY DEVELOPMENT FORUM</dc:title>
  <dc:creator>Pr. AHOURE</dc:creator>
  <cp:lastModifiedBy>Susan Mwiti</cp:lastModifiedBy>
  <cp:revision>9</cp:revision>
  <dcterms:created xsi:type="dcterms:W3CDTF">2016-05-03T10:21:00Z</dcterms:created>
  <dcterms:modified xsi:type="dcterms:W3CDTF">2016-05-04T16:32:33Z</dcterms:modified>
</cp:coreProperties>
</file>